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wdp" ContentType="image/vnd.ms-photo"/>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media/image9.jpg" ContentType="image/jpg"/>
  <Override PartName="/ppt/media/image10.jpg" ContentType="image/jpg"/>
  <Override PartName="/ppt/media/image11.jpg" ContentType="image/jpg"/>
  <Override PartName="/ppt/media/image13.jpg" ContentType="image/jpg"/>
  <Override PartName="/ppt/media/image14.jpg" ContentType="image/jpg"/>
  <Override PartName="/ppt/media/image15.jpg" ContentType="image/jpg"/>
  <Override PartName="/ppt/media/image16.jpg" ContentType="image/jpg"/>
  <Override PartName="/ppt/media/image17.jpg" ContentType="image/jpg"/>
  <Override PartName="/ppt/media/image18.jpg" ContentType="image/jpg"/>
  <Override PartName="/ppt/media/image19.jpg" ContentType="image/jpg"/>
  <Override PartName="/ppt/media/image20.jpg" ContentType="image/jpg"/>
  <Override PartName="/ppt/media/image21.jpg" ContentType="image/jpg"/>
  <Override PartName="/ppt/media/image22.jpg" ContentType="image/jpg"/>
  <Override PartName="/ppt/media/image23.jpg" ContentType="image/jpg"/>
  <Override PartName="/ppt/media/image24.jpg" ContentType="image/jpg"/>
  <Override PartName="/ppt/media/image31.jpg" ContentType="image/jpg"/>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360" r:id="rId2"/>
    <p:sldId id="361" r:id="rId3"/>
    <p:sldId id="362" r:id="rId4"/>
    <p:sldId id="363" r:id="rId5"/>
    <p:sldId id="367" r:id="rId6"/>
    <p:sldId id="364" r:id="rId7"/>
    <p:sldId id="368" r:id="rId8"/>
    <p:sldId id="365" r:id="rId9"/>
    <p:sldId id="366" r:id="rId10"/>
    <p:sldId id="369" r:id="rId11"/>
    <p:sldId id="370" r:id="rId12"/>
    <p:sldId id="371" r:id="rId13"/>
    <p:sldId id="276" r:id="rId14"/>
    <p:sldId id="278" r:id="rId15"/>
    <p:sldId id="277" r:id="rId16"/>
    <p:sldId id="279" r:id="rId17"/>
    <p:sldId id="280" r:id="rId18"/>
    <p:sldId id="281" r:id="rId19"/>
    <p:sldId id="282" r:id="rId20"/>
    <p:sldId id="283" r:id="rId21"/>
    <p:sldId id="284" r:id="rId22"/>
    <p:sldId id="285" r:id="rId23"/>
    <p:sldId id="286" r:id="rId24"/>
    <p:sldId id="287" r:id="rId25"/>
    <p:sldId id="288" r:id="rId26"/>
    <p:sldId id="289" r:id="rId27"/>
    <p:sldId id="290" r:id="rId28"/>
    <p:sldId id="291" r:id="rId29"/>
    <p:sldId id="372" r:id="rId30"/>
    <p:sldId id="373" r:id="rId31"/>
    <p:sldId id="374" r:id="rId32"/>
    <p:sldId id="375" r:id="rId33"/>
    <p:sldId id="376" r:id="rId34"/>
    <p:sldId id="377" r:id="rId35"/>
    <p:sldId id="297" r:id="rId3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F7F7F"/>
    <a:srgbClr val="47528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44" autoAdjust="0"/>
    <p:restoredTop sz="94660"/>
  </p:normalViewPr>
  <p:slideViewPr>
    <p:cSldViewPr snapToGrid="0">
      <p:cViewPr varScale="1">
        <p:scale>
          <a:sx n="85" d="100"/>
          <a:sy n="85" d="100"/>
        </p:scale>
        <p:origin x="174"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hdphoto1.wdp>
</file>

<file path=ppt/media/hdphoto2.wdp>
</file>

<file path=ppt/media/hdphoto3.wdp>
</file>

<file path=ppt/media/hdphoto4.wdp>
</file>

<file path=ppt/media/hdphoto5.wdp>
</file>

<file path=ppt/media/hdphoto6.wdp>
</file>

<file path=ppt/media/hdphoto7.wdp>
</file>

<file path=ppt/media/image1.jpg>
</file>

<file path=ppt/media/image10.jpg>
</file>

<file path=ppt/media/image11.jpg>
</file>

<file path=ppt/media/image12.png>
</file>

<file path=ppt/media/image13.jpg>
</file>

<file path=ppt/media/image14.jpg>
</file>

<file path=ppt/media/image15.jpg>
</file>

<file path=ppt/media/image16.jpg>
</file>

<file path=ppt/media/image17.jpg>
</file>

<file path=ppt/media/image18.jpg>
</file>

<file path=ppt/media/image19.jpg>
</file>

<file path=ppt/media/image2.png>
</file>

<file path=ppt/media/image20.jpg>
</file>

<file path=ppt/media/image21.jpg>
</file>

<file path=ppt/media/image22.jpg>
</file>

<file path=ppt/media/image23.jpg>
</file>

<file path=ppt/media/image24.jpg>
</file>

<file path=ppt/media/image25.png>
</file>

<file path=ppt/media/image26.png>
</file>

<file path=ppt/media/image27.png>
</file>

<file path=ppt/media/image28.png>
</file>

<file path=ppt/media/image29.png>
</file>

<file path=ppt/media/image3.png>
</file>

<file path=ppt/media/image30.png>
</file>

<file path=ppt/media/image31.jpg>
</file>

<file path=ppt/media/image4.png>
</file>

<file path=ppt/media/image5.jpg>
</file>

<file path=ppt/media/image6.png>
</file>

<file path=ppt/media/image7.png>
</file>

<file path=ppt/media/image8.gif>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B5DF31-A214-45B9-A3EA-66D7EDB79E5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C678F90-93C7-4EA6-9CF5-9E89FB73D6D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5B3485F-6E1F-4C68-81D7-7AEB9C269294}"/>
              </a:ext>
            </a:extLst>
          </p:cNvPr>
          <p:cNvSpPr>
            <a:spLocks noGrp="1"/>
          </p:cNvSpPr>
          <p:nvPr>
            <p:ph type="dt" sz="half" idx="10"/>
          </p:nvPr>
        </p:nvSpPr>
        <p:spPr/>
        <p:txBody>
          <a:bodyPr/>
          <a:lstStyle/>
          <a:p>
            <a:fld id="{7F91C95F-1F43-4E4B-ADD9-8172F16718C1}" type="datetimeFigureOut">
              <a:rPr lang="en-US" smtClean="0"/>
              <a:t>3/3/2022</a:t>
            </a:fld>
            <a:endParaRPr lang="en-US"/>
          </a:p>
        </p:txBody>
      </p:sp>
      <p:sp>
        <p:nvSpPr>
          <p:cNvPr id="5" name="Footer Placeholder 4">
            <a:extLst>
              <a:ext uri="{FF2B5EF4-FFF2-40B4-BE49-F238E27FC236}">
                <a16:creationId xmlns:a16="http://schemas.microsoft.com/office/drawing/2014/main" id="{0317162E-CB99-4A6E-A82C-166CF58939E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AF1A75B-E3CC-4845-BB0E-65CE47A87ABA}"/>
              </a:ext>
            </a:extLst>
          </p:cNvPr>
          <p:cNvSpPr>
            <a:spLocks noGrp="1"/>
          </p:cNvSpPr>
          <p:nvPr>
            <p:ph type="sldNum" sz="quarter" idx="12"/>
          </p:nvPr>
        </p:nvSpPr>
        <p:spPr/>
        <p:txBody>
          <a:bodyPr/>
          <a:lstStyle/>
          <a:p>
            <a:fld id="{7E443474-2436-40B2-A537-242A4A8F153B}" type="slidenum">
              <a:rPr lang="en-US" smtClean="0"/>
              <a:t>‹#›</a:t>
            </a:fld>
            <a:endParaRPr lang="en-US"/>
          </a:p>
        </p:txBody>
      </p:sp>
    </p:spTree>
    <p:extLst>
      <p:ext uri="{BB962C8B-B14F-4D97-AF65-F5344CB8AC3E}">
        <p14:creationId xmlns:p14="http://schemas.microsoft.com/office/powerpoint/2010/main" val="6183330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494393-7BFE-4E46-89DF-75A9614E977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8A803F1-16D2-482E-8089-FB13F12044D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58AFFF6-2837-4C2B-9F4A-F4BB9075F699}"/>
              </a:ext>
            </a:extLst>
          </p:cNvPr>
          <p:cNvSpPr>
            <a:spLocks noGrp="1"/>
          </p:cNvSpPr>
          <p:nvPr>
            <p:ph type="dt" sz="half" idx="10"/>
          </p:nvPr>
        </p:nvSpPr>
        <p:spPr/>
        <p:txBody>
          <a:bodyPr/>
          <a:lstStyle/>
          <a:p>
            <a:fld id="{7F91C95F-1F43-4E4B-ADD9-8172F16718C1}" type="datetimeFigureOut">
              <a:rPr lang="en-US" smtClean="0"/>
              <a:t>3/3/2022</a:t>
            </a:fld>
            <a:endParaRPr lang="en-US"/>
          </a:p>
        </p:txBody>
      </p:sp>
      <p:sp>
        <p:nvSpPr>
          <p:cNvPr id="5" name="Footer Placeholder 4">
            <a:extLst>
              <a:ext uri="{FF2B5EF4-FFF2-40B4-BE49-F238E27FC236}">
                <a16:creationId xmlns:a16="http://schemas.microsoft.com/office/drawing/2014/main" id="{1EEE09A9-941C-4722-865D-F147D03573B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AB1B1CC-A0CE-4EC4-BC74-EAC9F01D3369}"/>
              </a:ext>
            </a:extLst>
          </p:cNvPr>
          <p:cNvSpPr>
            <a:spLocks noGrp="1"/>
          </p:cNvSpPr>
          <p:nvPr>
            <p:ph type="sldNum" sz="quarter" idx="12"/>
          </p:nvPr>
        </p:nvSpPr>
        <p:spPr/>
        <p:txBody>
          <a:bodyPr/>
          <a:lstStyle/>
          <a:p>
            <a:fld id="{7E443474-2436-40B2-A537-242A4A8F153B}" type="slidenum">
              <a:rPr lang="en-US" smtClean="0"/>
              <a:t>‹#›</a:t>
            </a:fld>
            <a:endParaRPr lang="en-US"/>
          </a:p>
        </p:txBody>
      </p:sp>
    </p:spTree>
    <p:extLst>
      <p:ext uri="{BB962C8B-B14F-4D97-AF65-F5344CB8AC3E}">
        <p14:creationId xmlns:p14="http://schemas.microsoft.com/office/powerpoint/2010/main" val="9309960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4A0CBF7-92F7-404F-9495-34C2BD7DEC8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A31C237-08FD-47AB-8C7D-A6C7AE28787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40DB15-88B9-4EE0-ABE5-45430495E844}"/>
              </a:ext>
            </a:extLst>
          </p:cNvPr>
          <p:cNvSpPr>
            <a:spLocks noGrp="1"/>
          </p:cNvSpPr>
          <p:nvPr>
            <p:ph type="dt" sz="half" idx="10"/>
          </p:nvPr>
        </p:nvSpPr>
        <p:spPr/>
        <p:txBody>
          <a:bodyPr/>
          <a:lstStyle/>
          <a:p>
            <a:fld id="{7F91C95F-1F43-4E4B-ADD9-8172F16718C1}" type="datetimeFigureOut">
              <a:rPr lang="en-US" smtClean="0"/>
              <a:t>3/3/2022</a:t>
            </a:fld>
            <a:endParaRPr lang="en-US"/>
          </a:p>
        </p:txBody>
      </p:sp>
      <p:sp>
        <p:nvSpPr>
          <p:cNvPr id="5" name="Footer Placeholder 4">
            <a:extLst>
              <a:ext uri="{FF2B5EF4-FFF2-40B4-BE49-F238E27FC236}">
                <a16:creationId xmlns:a16="http://schemas.microsoft.com/office/drawing/2014/main" id="{4C5CC111-2A78-42BB-85FF-CA21F4CA28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5A0C4A6-7E28-4383-BDCF-D8FFF9760AD3}"/>
              </a:ext>
            </a:extLst>
          </p:cNvPr>
          <p:cNvSpPr>
            <a:spLocks noGrp="1"/>
          </p:cNvSpPr>
          <p:nvPr>
            <p:ph type="sldNum" sz="quarter" idx="12"/>
          </p:nvPr>
        </p:nvSpPr>
        <p:spPr/>
        <p:txBody>
          <a:bodyPr/>
          <a:lstStyle/>
          <a:p>
            <a:fld id="{7E443474-2436-40B2-A537-242A4A8F153B}" type="slidenum">
              <a:rPr lang="en-US" smtClean="0"/>
              <a:t>‹#›</a:t>
            </a:fld>
            <a:endParaRPr lang="en-US"/>
          </a:p>
        </p:txBody>
      </p:sp>
    </p:spTree>
    <p:extLst>
      <p:ext uri="{BB962C8B-B14F-4D97-AF65-F5344CB8AC3E}">
        <p14:creationId xmlns:p14="http://schemas.microsoft.com/office/powerpoint/2010/main" val="34709390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37A231-C3D7-4736-9543-EB39DC204A2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B38D5D1-4882-47AF-B217-541D36DEA3E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2DA299B-4086-4914-9C75-64D79CC2FA8A}"/>
              </a:ext>
            </a:extLst>
          </p:cNvPr>
          <p:cNvSpPr>
            <a:spLocks noGrp="1"/>
          </p:cNvSpPr>
          <p:nvPr>
            <p:ph type="dt" sz="half" idx="10"/>
          </p:nvPr>
        </p:nvSpPr>
        <p:spPr/>
        <p:txBody>
          <a:bodyPr/>
          <a:lstStyle/>
          <a:p>
            <a:fld id="{7F91C95F-1F43-4E4B-ADD9-8172F16718C1}" type="datetimeFigureOut">
              <a:rPr lang="en-US" smtClean="0"/>
              <a:t>3/3/2022</a:t>
            </a:fld>
            <a:endParaRPr lang="en-US"/>
          </a:p>
        </p:txBody>
      </p:sp>
      <p:sp>
        <p:nvSpPr>
          <p:cNvPr id="5" name="Footer Placeholder 4">
            <a:extLst>
              <a:ext uri="{FF2B5EF4-FFF2-40B4-BE49-F238E27FC236}">
                <a16:creationId xmlns:a16="http://schemas.microsoft.com/office/drawing/2014/main" id="{5B62A600-EC88-4442-A0D0-91FE54599DC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95D8AF-EDFF-4DE6-8507-5A2A8A8E40B8}"/>
              </a:ext>
            </a:extLst>
          </p:cNvPr>
          <p:cNvSpPr>
            <a:spLocks noGrp="1"/>
          </p:cNvSpPr>
          <p:nvPr>
            <p:ph type="sldNum" sz="quarter" idx="12"/>
          </p:nvPr>
        </p:nvSpPr>
        <p:spPr/>
        <p:txBody>
          <a:bodyPr/>
          <a:lstStyle/>
          <a:p>
            <a:fld id="{7E443474-2436-40B2-A537-242A4A8F153B}" type="slidenum">
              <a:rPr lang="en-US" smtClean="0"/>
              <a:t>‹#›</a:t>
            </a:fld>
            <a:endParaRPr lang="en-US"/>
          </a:p>
        </p:txBody>
      </p:sp>
    </p:spTree>
    <p:extLst>
      <p:ext uri="{BB962C8B-B14F-4D97-AF65-F5344CB8AC3E}">
        <p14:creationId xmlns:p14="http://schemas.microsoft.com/office/powerpoint/2010/main" val="21211293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F44FEC-D13E-40B4-8FD1-2303028EF97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4738A69-8C1D-4512-9205-916E4F65AE8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2942346-AEEC-40A1-B0D4-5C0944560D92}"/>
              </a:ext>
            </a:extLst>
          </p:cNvPr>
          <p:cNvSpPr>
            <a:spLocks noGrp="1"/>
          </p:cNvSpPr>
          <p:nvPr>
            <p:ph type="dt" sz="half" idx="10"/>
          </p:nvPr>
        </p:nvSpPr>
        <p:spPr/>
        <p:txBody>
          <a:bodyPr/>
          <a:lstStyle/>
          <a:p>
            <a:fld id="{7F91C95F-1F43-4E4B-ADD9-8172F16718C1}" type="datetimeFigureOut">
              <a:rPr lang="en-US" smtClean="0"/>
              <a:t>3/3/2022</a:t>
            </a:fld>
            <a:endParaRPr lang="en-US"/>
          </a:p>
        </p:txBody>
      </p:sp>
      <p:sp>
        <p:nvSpPr>
          <p:cNvPr id="5" name="Footer Placeholder 4">
            <a:extLst>
              <a:ext uri="{FF2B5EF4-FFF2-40B4-BE49-F238E27FC236}">
                <a16:creationId xmlns:a16="http://schemas.microsoft.com/office/drawing/2014/main" id="{99C9999C-622F-4817-A6AE-ADA4DF774C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43BBC9-E7D8-45C2-9BCE-D5F8020F2924}"/>
              </a:ext>
            </a:extLst>
          </p:cNvPr>
          <p:cNvSpPr>
            <a:spLocks noGrp="1"/>
          </p:cNvSpPr>
          <p:nvPr>
            <p:ph type="sldNum" sz="quarter" idx="12"/>
          </p:nvPr>
        </p:nvSpPr>
        <p:spPr/>
        <p:txBody>
          <a:bodyPr/>
          <a:lstStyle/>
          <a:p>
            <a:fld id="{7E443474-2436-40B2-A537-242A4A8F153B}" type="slidenum">
              <a:rPr lang="en-US" smtClean="0"/>
              <a:t>‹#›</a:t>
            </a:fld>
            <a:endParaRPr lang="en-US"/>
          </a:p>
        </p:txBody>
      </p:sp>
    </p:spTree>
    <p:extLst>
      <p:ext uri="{BB962C8B-B14F-4D97-AF65-F5344CB8AC3E}">
        <p14:creationId xmlns:p14="http://schemas.microsoft.com/office/powerpoint/2010/main" val="34580303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7A4EB1-9342-4D02-AD97-ACACFBE8AED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DF37364-D63F-4D3E-BA44-08E71E02D56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3249B54-4CDD-4E75-BCCD-E8ACF508185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19E128A-0193-48E0-A7B8-74CA79906428}"/>
              </a:ext>
            </a:extLst>
          </p:cNvPr>
          <p:cNvSpPr>
            <a:spLocks noGrp="1"/>
          </p:cNvSpPr>
          <p:nvPr>
            <p:ph type="dt" sz="half" idx="10"/>
          </p:nvPr>
        </p:nvSpPr>
        <p:spPr/>
        <p:txBody>
          <a:bodyPr/>
          <a:lstStyle/>
          <a:p>
            <a:fld id="{7F91C95F-1F43-4E4B-ADD9-8172F16718C1}" type="datetimeFigureOut">
              <a:rPr lang="en-US" smtClean="0"/>
              <a:t>3/3/2022</a:t>
            </a:fld>
            <a:endParaRPr lang="en-US"/>
          </a:p>
        </p:txBody>
      </p:sp>
      <p:sp>
        <p:nvSpPr>
          <p:cNvPr id="6" name="Footer Placeholder 5">
            <a:extLst>
              <a:ext uri="{FF2B5EF4-FFF2-40B4-BE49-F238E27FC236}">
                <a16:creationId xmlns:a16="http://schemas.microsoft.com/office/drawing/2014/main" id="{95F21F7D-DAFC-4485-84D2-33B5E205A4E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05E2E6A-EEEF-4E24-A4EE-19991F13B151}"/>
              </a:ext>
            </a:extLst>
          </p:cNvPr>
          <p:cNvSpPr>
            <a:spLocks noGrp="1"/>
          </p:cNvSpPr>
          <p:nvPr>
            <p:ph type="sldNum" sz="quarter" idx="12"/>
          </p:nvPr>
        </p:nvSpPr>
        <p:spPr/>
        <p:txBody>
          <a:bodyPr/>
          <a:lstStyle/>
          <a:p>
            <a:fld id="{7E443474-2436-40B2-A537-242A4A8F153B}" type="slidenum">
              <a:rPr lang="en-US" smtClean="0"/>
              <a:t>‹#›</a:t>
            </a:fld>
            <a:endParaRPr lang="en-US"/>
          </a:p>
        </p:txBody>
      </p:sp>
    </p:spTree>
    <p:extLst>
      <p:ext uri="{BB962C8B-B14F-4D97-AF65-F5344CB8AC3E}">
        <p14:creationId xmlns:p14="http://schemas.microsoft.com/office/powerpoint/2010/main" val="17115798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40CB4F-C909-4D14-BAFF-D8A1D0A2598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7764BE6-BF21-45E5-8EA5-B1717B3CB66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15B0419-EC9C-45F9-B72B-94EBB0D7146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EABE504-BBE3-4EA4-BE02-06B0ACE1502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844E448-A486-4F35-BC5B-ECCBA6AEFE0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82AE64C-77A9-4976-AED8-274488C7B2A0}"/>
              </a:ext>
            </a:extLst>
          </p:cNvPr>
          <p:cNvSpPr>
            <a:spLocks noGrp="1"/>
          </p:cNvSpPr>
          <p:nvPr>
            <p:ph type="dt" sz="half" idx="10"/>
          </p:nvPr>
        </p:nvSpPr>
        <p:spPr/>
        <p:txBody>
          <a:bodyPr/>
          <a:lstStyle/>
          <a:p>
            <a:fld id="{7F91C95F-1F43-4E4B-ADD9-8172F16718C1}" type="datetimeFigureOut">
              <a:rPr lang="en-US" smtClean="0"/>
              <a:t>3/3/2022</a:t>
            </a:fld>
            <a:endParaRPr lang="en-US"/>
          </a:p>
        </p:txBody>
      </p:sp>
      <p:sp>
        <p:nvSpPr>
          <p:cNvPr id="8" name="Footer Placeholder 7">
            <a:extLst>
              <a:ext uri="{FF2B5EF4-FFF2-40B4-BE49-F238E27FC236}">
                <a16:creationId xmlns:a16="http://schemas.microsoft.com/office/drawing/2014/main" id="{A9E907D6-003D-4D08-AD7C-ABC71522940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A1A4969-AD3C-486C-973E-E70396878A99}"/>
              </a:ext>
            </a:extLst>
          </p:cNvPr>
          <p:cNvSpPr>
            <a:spLocks noGrp="1"/>
          </p:cNvSpPr>
          <p:nvPr>
            <p:ph type="sldNum" sz="quarter" idx="12"/>
          </p:nvPr>
        </p:nvSpPr>
        <p:spPr/>
        <p:txBody>
          <a:bodyPr/>
          <a:lstStyle/>
          <a:p>
            <a:fld id="{7E443474-2436-40B2-A537-242A4A8F153B}" type="slidenum">
              <a:rPr lang="en-US" smtClean="0"/>
              <a:t>‹#›</a:t>
            </a:fld>
            <a:endParaRPr lang="en-US"/>
          </a:p>
        </p:txBody>
      </p:sp>
    </p:spTree>
    <p:extLst>
      <p:ext uri="{BB962C8B-B14F-4D97-AF65-F5344CB8AC3E}">
        <p14:creationId xmlns:p14="http://schemas.microsoft.com/office/powerpoint/2010/main" val="15529488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1395F-B60B-473C-B48D-3BCB093527C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6429C94-39FB-4647-A332-142D9B54DEF1}"/>
              </a:ext>
            </a:extLst>
          </p:cNvPr>
          <p:cNvSpPr>
            <a:spLocks noGrp="1"/>
          </p:cNvSpPr>
          <p:nvPr>
            <p:ph type="dt" sz="half" idx="10"/>
          </p:nvPr>
        </p:nvSpPr>
        <p:spPr/>
        <p:txBody>
          <a:bodyPr/>
          <a:lstStyle/>
          <a:p>
            <a:fld id="{7F91C95F-1F43-4E4B-ADD9-8172F16718C1}" type="datetimeFigureOut">
              <a:rPr lang="en-US" smtClean="0"/>
              <a:t>3/3/2022</a:t>
            </a:fld>
            <a:endParaRPr lang="en-US"/>
          </a:p>
        </p:txBody>
      </p:sp>
      <p:sp>
        <p:nvSpPr>
          <p:cNvPr id="4" name="Footer Placeholder 3">
            <a:extLst>
              <a:ext uri="{FF2B5EF4-FFF2-40B4-BE49-F238E27FC236}">
                <a16:creationId xmlns:a16="http://schemas.microsoft.com/office/drawing/2014/main" id="{7320E4BA-7BAF-48C8-99A8-B8729165287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81F8C32-15C5-4D17-BB11-84111E146649}"/>
              </a:ext>
            </a:extLst>
          </p:cNvPr>
          <p:cNvSpPr>
            <a:spLocks noGrp="1"/>
          </p:cNvSpPr>
          <p:nvPr>
            <p:ph type="sldNum" sz="quarter" idx="12"/>
          </p:nvPr>
        </p:nvSpPr>
        <p:spPr/>
        <p:txBody>
          <a:bodyPr/>
          <a:lstStyle/>
          <a:p>
            <a:fld id="{7E443474-2436-40B2-A537-242A4A8F153B}" type="slidenum">
              <a:rPr lang="en-US" smtClean="0"/>
              <a:t>‹#›</a:t>
            </a:fld>
            <a:endParaRPr lang="en-US"/>
          </a:p>
        </p:txBody>
      </p:sp>
    </p:spTree>
    <p:extLst>
      <p:ext uri="{BB962C8B-B14F-4D97-AF65-F5344CB8AC3E}">
        <p14:creationId xmlns:p14="http://schemas.microsoft.com/office/powerpoint/2010/main" val="36557737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A05425C-6D1E-4A90-A430-10816AF08661}"/>
              </a:ext>
            </a:extLst>
          </p:cNvPr>
          <p:cNvSpPr>
            <a:spLocks noGrp="1"/>
          </p:cNvSpPr>
          <p:nvPr>
            <p:ph type="dt" sz="half" idx="10"/>
          </p:nvPr>
        </p:nvSpPr>
        <p:spPr/>
        <p:txBody>
          <a:bodyPr/>
          <a:lstStyle/>
          <a:p>
            <a:fld id="{7F91C95F-1F43-4E4B-ADD9-8172F16718C1}" type="datetimeFigureOut">
              <a:rPr lang="en-US" smtClean="0"/>
              <a:t>3/3/2022</a:t>
            </a:fld>
            <a:endParaRPr lang="en-US"/>
          </a:p>
        </p:txBody>
      </p:sp>
      <p:sp>
        <p:nvSpPr>
          <p:cNvPr id="3" name="Footer Placeholder 2">
            <a:extLst>
              <a:ext uri="{FF2B5EF4-FFF2-40B4-BE49-F238E27FC236}">
                <a16:creationId xmlns:a16="http://schemas.microsoft.com/office/drawing/2014/main" id="{F5FFD767-3129-45CA-A377-30B5DC7B7B7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8BA51B9-FECB-4905-A058-7A2AD2BE8F15}"/>
              </a:ext>
            </a:extLst>
          </p:cNvPr>
          <p:cNvSpPr>
            <a:spLocks noGrp="1"/>
          </p:cNvSpPr>
          <p:nvPr>
            <p:ph type="sldNum" sz="quarter" idx="12"/>
          </p:nvPr>
        </p:nvSpPr>
        <p:spPr/>
        <p:txBody>
          <a:bodyPr/>
          <a:lstStyle/>
          <a:p>
            <a:fld id="{7E443474-2436-40B2-A537-242A4A8F153B}" type="slidenum">
              <a:rPr lang="en-US" smtClean="0"/>
              <a:t>‹#›</a:t>
            </a:fld>
            <a:endParaRPr lang="en-US"/>
          </a:p>
        </p:txBody>
      </p:sp>
    </p:spTree>
    <p:extLst>
      <p:ext uri="{BB962C8B-B14F-4D97-AF65-F5344CB8AC3E}">
        <p14:creationId xmlns:p14="http://schemas.microsoft.com/office/powerpoint/2010/main" val="1040197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F73EEC-91EC-4F0F-B427-701082B0A44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E118D8D-57B4-4A98-B429-A76B0E7CCB5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A455A24-0474-4BE6-A119-75764A25CFA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8CF511D-E871-4B89-907B-B223A3A35F7D}"/>
              </a:ext>
            </a:extLst>
          </p:cNvPr>
          <p:cNvSpPr>
            <a:spLocks noGrp="1"/>
          </p:cNvSpPr>
          <p:nvPr>
            <p:ph type="dt" sz="half" idx="10"/>
          </p:nvPr>
        </p:nvSpPr>
        <p:spPr/>
        <p:txBody>
          <a:bodyPr/>
          <a:lstStyle/>
          <a:p>
            <a:fld id="{7F91C95F-1F43-4E4B-ADD9-8172F16718C1}" type="datetimeFigureOut">
              <a:rPr lang="en-US" smtClean="0"/>
              <a:t>3/3/2022</a:t>
            </a:fld>
            <a:endParaRPr lang="en-US"/>
          </a:p>
        </p:txBody>
      </p:sp>
      <p:sp>
        <p:nvSpPr>
          <p:cNvPr id="6" name="Footer Placeholder 5">
            <a:extLst>
              <a:ext uri="{FF2B5EF4-FFF2-40B4-BE49-F238E27FC236}">
                <a16:creationId xmlns:a16="http://schemas.microsoft.com/office/drawing/2014/main" id="{D13450BB-C362-4210-BE61-31919675A7F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3F18E3F-BC24-4C7C-AB2D-2744B6D18FC2}"/>
              </a:ext>
            </a:extLst>
          </p:cNvPr>
          <p:cNvSpPr>
            <a:spLocks noGrp="1"/>
          </p:cNvSpPr>
          <p:nvPr>
            <p:ph type="sldNum" sz="quarter" idx="12"/>
          </p:nvPr>
        </p:nvSpPr>
        <p:spPr/>
        <p:txBody>
          <a:bodyPr/>
          <a:lstStyle/>
          <a:p>
            <a:fld id="{7E443474-2436-40B2-A537-242A4A8F153B}" type="slidenum">
              <a:rPr lang="en-US" smtClean="0"/>
              <a:t>‹#›</a:t>
            </a:fld>
            <a:endParaRPr lang="en-US"/>
          </a:p>
        </p:txBody>
      </p:sp>
    </p:spTree>
    <p:extLst>
      <p:ext uri="{BB962C8B-B14F-4D97-AF65-F5344CB8AC3E}">
        <p14:creationId xmlns:p14="http://schemas.microsoft.com/office/powerpoint/2010/main" val="15824912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FF2C1C-0E42-4398-AFE5-11131F207B3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D8FD5E0-0D41-450F-A43F-EC0F0DC1B82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B8F5C23-FE81-4B34-B8A5-AB3533B0E03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1E616D0-5CAA-47DB-A930-F1310E96A8E7}"/>
              </a:ext>
            </a:extLst>
          </p:cNvPr>
          <p:cNvSpPr>
            <a:spLocks noGrp="1"/>
          </p:cNvSpPr>
          <p:nvPr>
            <p:ph type="dt" sz="half" idx="10"/>
          </p:nvPr>
        </p:nvSpPr>
        <p:spPr/>
        <p:txBody>
          <a:bodyPr/>
          <a:lstStyle/>
          <a:p>
            <a:fld id="{7F91C95F-1F43-4E4B-ADD9-8172F16718C1}" type="datetimeFigureOut">
              <a:rPr lang="en-US" smtClean="0"/>
              <a:t>3/3/2022</a:t>
            </a:fld>
            <a:endParaRPr lang="en-US"/>
          </a:p>
        </p:txBody>
      </p:sp>
      <p:sp>
        <p:nvSpPr>
          <p:cNvPr id="6" name="Footer Placeholder 5">
            <a:extLst>
              <a:ext uri="{FF2B5EF4-FFF2-40B4-BE49-F238E27FC236}">
                <a16:creationId xmlns:a16="http://schemas.microsoft.com/office/drawing/2014/main" id="{BC819DAD-BB47-4D50-BA6A-6F3BA6DD66A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BA67F24-E60B-4A11-AD9D-C6BF1649952A}"/>
              </a:ext>
            </a:extLst>
          </p:cNvPr>
          <p:cNvSpPr>
            <a:spLocks noGrp="1"/>
          </p:cNvSpPr>
          <p:nvPr>
            <p:ph type="sldNum" sz="quarter" idx="12"/>
          </p:nvPr>
        </p:nvSpPr>
        <p:spPr/>
        <p:txBody>
          <a:bodyPr/>
          <a:lstStyle/>
          <a:p>
            <a:fld id="{7E443474-2436-40B2-A537-242A4A8F153B}" type="slidenum">
              <a:rPr lang="en-US" smtClean="0"/>
              <a:t>‹#›</a:t>
            </a:fld>
            <a:endParaRPr lang="en-US"/>
          </a:p>
        </p:txBody>
      </p:sp>
    </p:spTree>
    <p:extLst>
      <p:ext uri="{BB962C8B-B14F-4D97-AF65-F5344CB8AC3E}">
        <p14:creationId xmlns:p14="http://schemas.microsoft.com/office/powerpoint/2010/main" val="11966558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AD7D29C-1EBE-4D14-BC3A-E0F2656D04F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D6F999C-1074-41AD-A826-E70F987FE8D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7DD1029-F401-4A93-8842-B68B0CA4C38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F91C95F-1F43-4E4B-ADD9-8172F16718C1}" type="datetimeFigureOut">
              <a:rPr lang="en-US" smtClean="0"/>
              <a:t>3/3/2022</a:t>
            </a:fld>
            <a:endParaRPr lang="en-US"/>
          </a:p>
        </p:txBody>
      </p:sp>
      <p:sp>
        <p:nvSpPr>
          <p:cNvPr id="5" name="Footer Placeholder 4">
            <a:extLst>
              <a:ext uri="{FF2B5EF4-FFF2-40B4-BE49-F238E27FC236}">
                <a16:creationId xmlns:a16="http://schemas.microsoft.com/office/drawing/2014/main" id="{DCA4C4BA-7F33-4E14-A02E-F3A6910A435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AA58A59-ECC6-4B48-AEFE-D55ACBE4803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E443474-2436-40B2-A537-242A4A8F153B}" type="slidenum">
              <a:rPr lang="en-US" smtClean="0"/>
              <a:t>‹#›</a:t>
            </a:fld>
            <a:endParaRPr lang="en-US"/>
          </a:p>
        </p:txBody>
      </p:sp>
    </p:spTree>
    <p:extLst>
      <p:ext uri="{BB962C8B-B14F-4D97-AF65-F5344CB8AC3E}">
        <p14:creationId xmlns:p14="http://schemas.microsoft.com/office/powerpoint/2010/main" val="258910888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gi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g"/><Relationship Id="rId1" Type="http://schemas.openxmlformats.org/officeDocument/2006/relationships/slideLayout" Target="../slideLayouts/slideLayout6.xml"/><Relationship Id="rId4" Type="http://schemas.microsoft.com/office/2007/relationships/hdphoto" Target="../media/hdphoto2.wdp"/></Relationships>
</file>

<file path=ppt/slides/_rels/slide16.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31.jp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ircuit board&#10;&#10;Description automatically generated">
            <a:extLst>
              <a:ext uri="{FF2B5EF4-FFF2-40B4-BE49-F238E27FC236}">
                <a16:creationId xmlns:a16="http://schemas.microsoft.com/office/drawing/2014/main" id="{E70ABBF4-46E7-4969-82EB-C23BECC7761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2032"/>
            <a:ext cx="12192000" cy="2578768"/>
          </a:xfrm>
          <a:prstGeom prst="rect">
            <a:avLst/>
          </a:prstGeom>
        </p:spPr>
      </p:pic>
      <p:sp>
        <p:nvSpPr>
          <p:cNvPr id="6" name="object 20">
            <a:extLst>
              <a:ext uri="{FF2B5EF4-FFF2-40B4-BE49-F238E27FC236}">
                <a16:creationId xmlns:a16="http://schemas.microsoft.com/office/drawing/2014/main" id="{C284C4F3-473A-4C72-8240-E2DDCF0C689F}"/>
              </a:ext>
            </a:extLst>
          </p:cNvPr>
          <p:cNvSpPr txBox="1">
            <a:spLocks noGrp="1"/>
          </p:cNvSpPr>
          <p:nvPr>
            <p:ph type="title"/>
          </p:nvPr>
        </p:nvSpPr>
        <p:spPr>
          <a:xfrm>
            <a:off x="1557867" y="2837181"/>
            <a:ext cx="7967133" cy="633507"/>
          </a:xfrm>
          <a:prstGeom prst="rect">
            <a:avLst/>
          </a:prstGeom>
        </p:spPr>
        <p:txBody>
          <a:bodyPr vert="horz" wrap="square" lIns="0" tIns="81280" rIns="0" bIns="0" rtlCol="0" anchor="ctr">
            <a:spAutoFit/>
          </a:bodyPr>
          <a:lstStyle/>
          <a:p>
            <a:pPr marL="1468120" marR="5080" indent="-1456055" algn="ctr">
              <a:lnSpc>
                <a:spcPts val="4320"/>
              </a:lnSpc>
              <a:spcBef>
                <a:spcPts val="640"/>
              </a:spcBef>
            </a:pPr>
            <a:r>
              <a:rPr sz="4000" b="1" spc="-5" dirty="0">
                <a:solidFill>
                  <a:srgbClr val="FFC000"/>
                </a:solidFill>
                <a:latin typeface="Gothic Uralic"/>
                <a:cs typeface="Gothic Uralic"/>
              </a:rPr>
              <a:t>Artificial</a:t>
            </a:r>
            <a:r>
              <a:rPr sz="4000" b="1" spc="-55" dirty="0">
                <a:solidFill>
                  <a:srgbClr val="FFC000"/>
                </a:solidFill>
                <a:latin typeface="Gothic Uralic"/>
                <a:cs typeface="Gothic Uralic"/>
              </a:rPr>
              <a:t> </a:t>
            </a:r>
            <a:r>
              <a:rPr sz="4000" b="1" spc="-5" dirty="0">
                <a:solidFill>
                  <a:srgbClr val="FFC000"/>
                </a:solidFill>
                <a:latin typeface="Gothic Uralic"/>
                <a:cs typeface="Gothic Uralic"/>
              </a:rPr>
              <a:t>Intelligence  </a:t>
            </a:r>
            <a:r>
              <a:rPr sz="4000" b="1" spc="-10" dirty="0">
                <a:solidFill>
                  <a:srgbClr val="FFC000"/>
                </a:solidFill>
                <a:latin typeface="Gothic Uralic"/>
                <a:cs typeface="Gothic Uralic"/>
              </a:rPr>
              <a:t>(</a:t>
            </a:r>
            <a:r>
              <a:rPr sz="4000" b="1" spc="-10" dirty="0" smtClean="0">
                <a:solidFill>
                  <a:srgbClr val="FFC000"/>
                </a:solidFill>
                <a:latin typeface="Gothic Uralic"/>
                <a:cs typeface="Gothic Uralic"/>
              </a:rPr>
              <a:t>CS-</a:t>
            </a:r>
            <a:r>
              <a:rPr lang="en-US" sz="4000" b="1" spc="-10" dirty="0" smtClean="0">
                <a:solidFill>
                  <a:srgbClr val="FFC000"/>
                </a:solidFill>
                <a:latin typeface="Gothic Uralic"/>
                <a:cs typeface="Gothic Uralic"/>
              </a:rPr>
              <a:t>2002</a:t>
            </a:r>
            <a:r>
              <a:rPr sz="4000" b="1" spc="-10" dirty="0" smtClean="0">
                <a:solidFill>
                  <a:srgbClr val="FFC000"/>
                </a:solidFill>
                <a:latin typeface="Gothic Uralic"/>
                <a:cs typeface="Gothic Uralic"/>
              </a:rPr>
              <a:t>)</a:t>
            </a:r>
            <a:endParaRPr sz="4000" dirty="0">
              <a:latin typeface="Gothic Uralic"/>
              <a:cs typeface="Gothic Uralic"/>
            </a:endParaRPr>
          </a:p>
        </p:txBody>
      </p:sp>
      <p:sp>
        <p:nvSpPr>
          <p:cNvPr id="7" name="Rectangle 6">
            <a:extLst>
              <a:ext uri="{FF2B5EF4-FFF2-40B4-BE49-F238E27FC236}">
                <a16:creationId xmlns:a16="http://schemas.microsoft.com/office/drawing/2014/main" id="{8296C72A-45F5-482C-9BB9-CB04B0292B88}"/>
              </a:ext>
            </a:extLst>
          </p:cNvPr>
          <p:cNvSpPr/>
          <p:nvPr/>
        </p:nvSpPr>
        <p:spPr>
          <a:xfrm>
            <a:off x="916942" y="4228566"/>
            <a:ext cx="8442676" cy="990015"/>
          </a:xfrm>
          <a:prstGeom prst="rect">
            <a:avLst/>
          </a:prstGeom>
        </p:spPr>
        <p:txBody>
          <a:bodyPr wrap="square">
            <a:spAutoFit/>
          </a:bodyPr>
          <a:lstStyle/>
          <a:p>
            <a:pPr marL="12700" marR="5080" indent="1356360" algn="ctr">
              <a:lnSpc>
                <a:spcPts val="3460"/>
              </a:lnSpc>
              <a:spcBef>
                <a:spcPts val="535"/>
              </a:spcBef>
            </a:pPr>
            <a:r>
              <a:rPr lang="en-US" sz="3200" b="1" spc="-5" dirty="0">
                <a:solidFill>
                  <a:schemeClr val="tx2"/>
                </a:solidFill>
                <a:latin typeface="Arial Rounded MT Bold" panose="020F0704030504030204" pitchFamily="34" charset="0"/>
                <a:cs typeface="Gothic Uralic"/>
              </a:rPr>
              <a:t>Chapter 4: </a:t>
            </a:r>
            <a:r>
              <a:rPr lang="en-US" sz="3200" b="1" dirty="0">
                <a:solidFill>
                  <a:schemeClr val="tx2"/>
                </a:solidFill>
                <a:latin typeface="Arial Rounded MT Bold" panose="020F0704030504030204" pitchFamily="34" charset="0"/>
              </a:rPr>
              <a:t>Local Search Algorithm and Optimization </a:t>
            </a:r>
            <a:endParaRPr lang="en-US" sz="3200" b="1" dirty="0">
              <a:solidFill>
                <a:schemeClr val="tx2"/>
              </a:solidFill>
              <a:latin typeface="Arial Rounded MT Bold" panose="020F0704030504030204" pitchFamily="34" charset="0"/>
              <a:cs typeface="Gothic Uralic"/>
            </a:endParaRPr>
          </a:p>
        </p:txBody>
      </p:sp>
    </p:spTree>
    <p:extLst>
      <p:ext uri="{BB962C8B-B14F-4D97-AF65-F5344CB8AC3E}">
        <p14:creationId xmlns:p14="http://schemas.microsoft.com/office/powerpoint/2010/main" val="20126049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FF19CA-6FB1-4DE4-9400-4B36F1DD7B32}"/>
              </a:ext>
            </a:extLst>
          </p:cNvPr>
          <p:cNvSpPr>
            <a:spLocks noGrp="1"/>
          </p:cNvSpPr>
          <p:nvPr>
            <p:ph type="title"/>
          </p:nvPr>
        </p:nvSpPr>
        <p:spPr>
          <a:xfrm>
            <a:off x="838200" y="365125"/>
            <a:ext cx="10515600" cy="1325563"/>
          </a:xfrm>
        </p:spPr>
        <p:txBody>
          <a:bodyPr/>
          <a:lstStyle/>
          <a:p>
            <a:r>
              <a:rPr lang="en-US" b="1">
                <a:solidFill>
                  <a:srgbClr val="0070C0"/>
                </a:solidFill>
              </a:rPr>
              <a:t>Problems in Hill Climbing…</a:t>
            </a:r>
            <a:endParaRPr lang="en-US" dirty="0"/>
          </a:p>
        </p:txBody>
      </p:sp>
      <p:sp>
        <p:nvSpPr>
          <p:cNvPr id="3" name="Content Placeholder 2">
            <a:extLst>
              <a:ext uri="{FF2B5EF4-FFF2-40B4-BE49-F238E27FC236}">
                <a16:creationId xmlns:a16="http://schemas.microsoft.com/office/drawing/2014/main" id="{8C397861-D040-4985-A79F-68C164338F5D}"/>
              </a:ext>
            </a:extLst>
          </p:cNvPr>
          <p:cNvSpPr>
            <a:spLocks noGrp="1"/>
          </p:cNvSpPr>
          <p:nvPr>
            <p:ph idx="1"/>
          </p:nvPr>
        </p:nvSpPr>
        <p:spPr>
          <a:xfrm>
            <a:off x="7776143" y="1530657"/>
            <a:ext cx="3809078" cy="3321562"/>
          </a:xfrm>
        </p:spPr>
        <p:txBody>
          <a:bodyPr>
            <a:normAutofit/>
          </a:bodyPr>
          <a:lstStyle/>
          <a:p>
            <a:pPr marL="0" indent="0">
              <a:buNone/>
            </a:pPr>
            <a:r>
              <a:rPr lang="en-US" sz="2400" b="1" dirty="0"/>
              <a:t>3. </a:t>
            </a:r>
            <a:r>
              <a:rPr lang="en-US" b="1" dirty="0"/>
              <a:t>Ridges:</a:t>
            </a:r>
            <a:r>
              <a:rPr lang="en-US" dirty="0"/>
              <a:t> A ridge is a special form of the local maximum. It has an area which is higher than its surrounding areas, but itself has a slope, and cannot be reached in a single move.</a:t>
            </a:r>
            <a:endParaRPr lang="en-US" sz="2400" dirty="0"/>
          </a:p>
        </p:txBody>
      </p:sp>
      <p:pic>
        <p:nvPicPr>
          <p:cNvPr id="5" name="Picture 4" descr="A picture containing black, drawing&#10;&#10;Description automatically generated">
            <a:extLst>
              <a:ext uri="{FF2B5EF4-FFF2-40B4-BE49-F238E27FC236}">
                <a16:creationId xmlns:a16="http://schemas.microsoft.com/office/drawing/2014/main" id="{8B94DDAB-F395-4966-B9D9-3AA3C06952D1}"/>
              </a:ext>
            </a:extLst>
          </p:cNvPr>
          <p:cNvPicPr>
            <a:picLocks noChangeAspect="1"/>
          </p:cNvPicPr>
          <p:nvPr/>
        </p:nvPicPr>
        <p:blipFill rotWithShape="1">
          <a:blip r:embed="rId2">
            <a:extLst>
              <a:ext uri="{28A0092B-C50C-407E-A947-70E740481C1C}">
                <a14:useLocalDpi xmlns:a14="http://schemas.microsoft.com/office/drawing/2010/main" val="0"/>
              </a:ext>
            </a:extLst>
          </a:blip>
          <a:srcRect l="1817" t="-21970" r="1800" b="27837"/>
          <a:stretch/>
        </p:blipFill>
        <p:spPr>
          <a:xfrm>
            <a:off x="1069621" y="726276"/>
            <a:ext cx="5526650" cy="3487814"/>
          </a:xfrm>
          <a:prstGeom prst="rect">
            <a:avLst/>
          </a:prstGeom>
        </p:spPr>
      </p:pic>
      <p:pic>
        <p:nvPicPr>
          <p:cNvPr id="7" name="Picture 6" descr="A picture containing clock&#10;&#10;Description automatically generated">
            <a:extLst>
              <a:ext uri="{FF2B5EF4-FFF2-40B4-BE49-F238E27FC236}">
                <a16:creationId xmlns:a16="http://schemas.microsoft.com/office/drawing/2014/main" id="{626C8FC9-8A33-4D5B-8E45-F99A938E74A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50782" y="4216082"/>
            <a:ext cx="4020111" cy="2276793"/>
          </a:xfrm>
          <a:prstGeom prst="rect">
            <a:avLst/>
          </a:prstGeom>
        </p:spPr>
      </p:pic>
      <p:cxnSp>
        <p:nvCxnSpPr>
          <p:cNvPr id="9" name="Straight Arrow Connector 8">
            <a:extLst>
              <a:ext uri="{FF2B5EF4-FFF2-40B4-BE49-F238E27FC236}">
                <a16:creationId xmlns:a16="http://schemas.microsoft.com/office/drawing/2014/main" id="{B9DBC4F0-3D97-4F95-A05C-325DE04402E4}"/>
              </a:ext>
            </a:extLst>
          </p:cNvPr>
          <p:cNvCxnSpPr/>
          <p:nvPr/>
        </p:nvCxnSpPr>
        <p:spPr>
          <a:xfrm flipV="1">
            <a:off x="1946787" y="1386348"/>
            <a:ext cx="0" cy="2827742"/>
          </a:xfrm>
          <a:prstGeom prst="straightConnector1">
            <a:avLst/>
          </a:prstGeom>
          <a:ln w="38100">
            <a:tailEnd type="triangle"/>
          </a:ln>
        </p:spPr>
        <p:style>
          <a:lnRef idx="3">
            <a:schemeClr val="accent1"/>
          </a:lnRef>
          <a:fillRef idx="0">
            <a:schemeClr val="accent1"/>
          </a:fillRef>
          <a:effectRef idx="2">
            <a:schemeClr val="accent1"/>
          </a:effectRef>
          <a:fontRef idx="minor">
            <a:schemeClr val="tx1"/>
          </a:fontRef>
        </p:style>
      </p:cxnSp>
      <p:cxnSp>
        <p:nvCxnSpPr>
          <p:cNvPr id="13" name="Straight Arrow Connector 12">
            <a:extLst>
              <a:ext uri="{FF2B5EF4-FFF2-40B4-BE49-F238E27FC236}">
                <a16:creationId xmlns:a16="http://schemas.microsoft.com/office/drawing/2014/main" id="{62D6F0C7-87AF-43B0-B815-D431B0B7CB24}"/>
              </a:ext>
            </a:extLst>
          </p:cNvPr>
          <p:cNvCxnSpPr>
            <a:cxnSpLocks/>
          </p:cNvCxnSpPr>
          <p:nvPr/>
        </p:nvCxnSpPr>
        <p:spPr>
          <a:xfrm>
            <a:off x="1946787" y="4214090"/>
            <a:ext cx="3628103" cy="0"/>
          </a:xfrm>
          <a:prstGeom prst="straightConnector1">
            <a:avLst/>
          </a:prstGeom>
          <a:ln w="38100">
            <a:tailEnd type="triangle"/>
          </a:ln>
        </p:spPr>
        <p:style>
          <a:lnRef idx="3">
            <a:schemeClr val="accent1"/>
          </a:lnRef>
          <a:fillRef idx="0">
            <a:schemeClr val="accent1"/>
          </a:fillRef>
          <a:effectRef idx="2">
            <a:schemeClr val="accent1"/>
          </a:effectRef>
          <a:fontRef idx="minor">
            <a:schemeClr val="tx1"/>
          </a:fontRef>
        </p:style>
      </p:cxnSp>
      <p:cxnSp>
        <p:nvCxnSpPr>
          <p:cNvPr id="18" name="Straight Arrow Connector 17">
            <a:extLst>
              <a:ext uri="{FF2B5EF4-FFF2-40B4-BE49-F238E27FC236}">
                <a16:creationId xmlns:a16="http://schemas.microsoft.com/office/drawing/2014/main" id="{BAA24F52-E40D-4805-B427-CF9A3335C966}"/>
              </a:ext>
            </a:extLst>
          </p:cNvPr>
          <p:cNvCxnSpPr>
            <a:cxnSpLocks/>
          </p:cNvCxnSpPr>
          <p:nvPr/>
        </p:nvCxnSpPr>
        <p:spPr>
          <a:xfrm flipV="1">
            <a:off x="1941873" y="1530658"/>
            <a:ext cx="1347017" cy="2683432"/>
          </a:xfrm>
          <a:prstGeom prst="straightConnector1">
            <a:avLst/>
          </a:prstGeom>
          <a:ln w="38100">
            <a:tailEnd type="triangle"/>
          </a:ln>
        </p:spPr>
        <p:style>
          <a:lnRef idx="3">
            <a:schemeClr val="accent1"/>
          </a:lnRef>
          <a:fillRef idx="0">
            <a:schemeClr val="accent1"/>
          </a:fillRef>
          <a:effectRef idx="2">
            <a:schemeClr val="accent1"/>
          </a:effectRef>
          <a:fontRef idx="minor">
            <a:schemeClr val="tx1"/>
          </a:fontRef>
        </p:style>
      </p:cxnSp>
      <p:sp>
        <p:nvSpPr>
          <p:cNvPr id="21" name="Oval 20">
            <a:extLst>
              <a:ext uri="{FF2B5EF4-FFF2-40B4-BE49-F238E27FC236}">
                <a16:creationId xmlns:a16="http://schemas.microsoft.com/office/drawing/2014/main" id="{6EE719B9-DA67-46AC-A30E-BE3C70657785}"/>
              </a:ext>
            </a:extLst>
          </p:cNvPr>
          <p:cNvSpPr/>
          <p:nvPr/>
        </p:nvSpPr>
        <p:spPr>
          <a:xfrm flipH="1">
            <a:off x="3391491" y="2222615"/>
            <a:ext cx="88490" cy="247568"/>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099374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5DFD02-D2B6-418A-8EDD-D1AFAAEDEDA1}"/>
              </a:ext>
            </a:extLst>
          </p:cNvPr>
          <p:cNvSpPr>
            <a:spLocks noGrp="1"/>
          </p:cNvSpPr>
          <p:nvPr>
            <p:ph type="title"/>
          </p:nvPr>
        </p:nvSpPr>
        <p:spPr/>
        <p:txBody>
          <a:bodyPr/>
          <a:lstStyle/>
          <a:p>
            <a:r>
              <a:rPr lang="en-US" b="1" dirty="0">
                <a:solidFill>
                  <a:srgbClr val="0070C0"/>
                </a:solidFill>
              </a:rPr>
              <a:t>Local Beam Search</a:t>
            </a:r>
          </a:p>
        </p:txBody>
      </p:sp>
      <p:sp>
        <p:nvSpPr>
          <p:cNvPr id="3" name="Content Placeholder 2">
            <a:extLst>
              <a:ext uri="{FF2B5EF4-FFF2-40B4-BE49-F238E27FC236}">
                <a16:creationId xmlns:a16="http://schemas.microsoft.com/office/drawing/2014/main" id="{E4F51715-D52E-4C8E-8323-82995E9AF6DC}"/>
              </a:ext>
            </a:extLst>
          </p:cNvPr>
          <p:cNvSpPr>
            <a:spLocks noGrp="1"/>
          </p:cNvSpPr>
          <p:nvPr>
            <p:ph idx="1"/>
          </p:nvPr>
        </p:nvSpPr>
        <p:spPr/>
        <p:txBody>
          <a:bodyPr/>
          <a:lstStyle/>
          <a:p>
            <a:pPr algn="just"/>
            <a:r>
              <a:rPr lang="en-US" dirty="0"/>
              <a:t>Start with k randomly generated states (ß= 2 or 3)</a:t>
            </a:r>
          </a:p>
          <a:p>
            <a:pPr marL="0" indent="0">
              <a:buNone/>
            </a:pPr>
            <a:r>
              <a:rPr lang="en-US" dirty="0"/>
              <a:t>• At each iteration, all the successors of all k states are generated </a:t>
            </a:r>
          </a:p>
          <a:p>
            <a:pPr marL="0" indent="0">
              <a:buNone/>
            </a:pPr>
            <a:r>
              <a:rPr lang="en-US" dirty="0"/>
              <a:t>• If any one is a goal state, stop; else select the k best successors from the complete list and successors from the complete list and repeat</a:t>
            </a:r>
          </a:p>
          <a:p>
            <a:pPr marL="0" indent="0">
              <a:buNone/>
            </a:pPr>
            <a:endParaRPr lang="en-US" dirty="0"/>
          </a:p>
          <a:p>
            <a:pPr marL="0" indent="0">
              <a:buNone/>
            </a:pPr>
            <a:endParaRPr lang="en-US" dirty="0"/>
          </a:p>
        </p:txBody>
      </p:sp>
      <p:pic>
        <p:nvPicPr>
          <p:cNvPr id="4" name="Picture 3">
            <a:extLst>
              <a:ext uri="{FF2B5EF4-FFF2-40B4-BE49-F238E27FC236}">
                <a16:creationId xmlns:a16="http://schemas.microsoft.com/office/drawing/2014/main" id="{34BF8094-F7A7-4FE7-819A-CBFDB003CB4E}"/>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1085850" y="3693700"/>
            <a:ext cx="10267950" cy="1885950"/>
          </a:xfrm>
          <a:prstGeom prst="rect">
            <a:avLst/>
          </a:prstGeom>
        </p:spPr>
      </p:pic>
      <p:sp>
        <p:nvSpPr>
          <p:cNvPr id="5" name="TextBox 4">
            <a:extLst>
              <a:ext uri="{FF2B5EF4-FFF2-40B4-BE49-F238E27FC236}">
                <a16:creationId xmlns:a16="http://schemas.microsoft.com/office/drawing/2014/main" id="{67B39163-DA66-492D-BAC9-306D916E9AE0}"/>
              </a:ext>
            </a:extLst>
          </p:cNvPr>
          <p:cNvSpPr txBox="1"/>
          <p:nvPr/>
        </p:nvSpPr>
        <p:spPr>
          <a:xfrm>
            <a:off x="8362335" y="5579650"/>
            <a:ext cx="2050026" cy="369332"/>
          </a:xfrm>
          <a:prstGeom prst="rect">
            <a:avLst/>
          </a:prstGeom>
          <a:noFill/>
        </p:spPr>
        <p:txBody>
          <a:bodyPr wrap="square" rtlCol="0">
            <a:spAutoFit/>
          </a:bodyPr>
          <a:lstStyle/>
          <a:p>
            <a:pPr algn="ctr"/>
            <a:r>
              <a:rPr lang="en-US" dirty="0">
                <a:solidFill>
                  <a:srgbClr val="0070C0"/>
                </a:solidFill>
              </a:rPr>
              <a:t>Local Beam</a:t>
            </a:r>
          </a:p>
        </p:txBody>
      </p:sp>
      <p:sp>
        <p:nvSpPr>
          <p:cNvPr id="6" name="TextBox 5">
            <a:extLst>
              <a:ext uri="{FF2B5EF4-FFF2-40B4-BE49-F238E27FC236}">
                <a16:creationId xmlns:a16="http://schemas.microsoft.com/office/drawing/2014/main" id="{2E31ABBF-3E12-494C-B1FC-8422D59C7218}"/>
              </a:ext>
            </a:extLst>
          </p:cNvPr>
          <p:cNvSpPr txBox="1"/>
          <p:nvPr/>
        </p:nvSpPr>
        <p:spPr>
          <a:xfrm>
            <a:off x="1779639" y="5693640"/>
            <a:ext cx="2050026" cy="369332"/>
          </a:xfrm>
          <a:prstGeom prst="rect">
            <a:avLst/>
          </a:prstGeom>
          <a:noFill/>
        </p:spPr>
        <p:txBody>
          <a:bodyPr wrap="square" rtlCol="0">
            <a:spAutoFit/>
          </a:bodyPr>
          <a:lstStyle/>
          <a:p>
            <a:pPr algn="ctr"/>
            <a:r>
              <a:rPr lang="en-US" dirty="0">
                <a:solidFill>
                  <a:srgbClr val="0070C0"/>
                </a:solidFill>
              </a:rPr>
              <a:t>Greedy Local</a:t>
            </a:r>
          </a:p>
        </p:txBody>
      </p:sp>
    </p:spTree>
    <p:extLst>
      <p:ext uri="{BB962C8B-B14F-4D97-AF65-F5344CB8AC3E}">
        <p14:creationId xmlns:p14="http://schemas.microsoft.com/office/powerpoint/2010/main" val="555493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857DE2-FE97-4008-8548-C3E7E8B2A2B4}"/>
              </a:ext>
            </a:extLst>
          </p:cNvPr>
          <p:cNvSpPr>
            <a:spLocks noGrp="1"/>
          </p:cNvSpPr>
          <p:nvPr>
            <p:ph type="title"/>
          </p:nvPr>
        </p:nvSpPr>
        <p:spPr/>
        <p:txBody>
          <a:bodyPr/>
          <a:lstStyle/>
          <a:p>
            <a:r>
              <a:rPr lang="en-US" b="1" dirty="0">
                <a:solidFill>
                  <a:srgbClr val="0070C0"/>
                </a:solidFill>
              </a:rPr>
              <a:t>Simulated Annealing</a:t>
            </a:r>
          </a:p>
        </p:txBody>
      </p:sp>
      <p:sp>
        <p:nvSpPr>
          <p:cNvPr id="3" name="Content Placeholder 2">
            <a:extLst>
              <a:ext uri="{FF2B5EF4-FFF2-40B4-BE49-F238E27FC236}">
                <a16:creationId xmlns:a16="http://schemas.microsoft.com/office/drawing/2014/main" id="{5AB8C5F2-00D3-43A9-9B13-0336D9C2CF75}"/>
              </a:ext>
            </a:extLst>
          </p:cNvPr>
          <p:cNvSpPr>
            <a:spLocks noGrp="1"/>
          </p:cNvSpPr>
          <p:nvPr>
            <p:ph idx="1"/>
          </p:nvPr>
        </p:nvSpPr>
        <p:spPr>
          <a:xfrm>
            <a:off x="838200" y="1327355"/>
            <a:ext cx="10515600" cy="4849608"/>
          </a:xfrm>
        </p:spPr>
        <p:txBody>
          <a:bodyPr/>
          <a:lstStyle/>
          <a:p>
            <a:r>
              <a:rPr lang="en-US" dirty="0"/>
              <a:t>Conceptually SA exploits an Analogy between Annealing and the Search for a </a:t>
            </a:r>
            <a:r>
              <a:rPr lang="en-US" dirty="0">
                <a:solidFill>
                  <a:srgbClr val="0070C0"/>
                </a:solidFill>
              </a:rPr>
              <a:t>minimum</a:t>
            </a:r>
            <a:r>
              <a:rPr lang="en-US" dirty="0"/>
              <a:t> in a more general system</a:t>
            </a:r>
          </a:p>
          <a:p>
            <a:r>
              <a:rPr lang="en-US" dirty="0"/>
              <a:t>Explore Successors wildly randomly: </a:t>
            </a:r>
            <a:r>
              <a:rPr lang="en-US" dirty="0">
                <a:solidFill>
                  <a:srgbClr val="0070C0"/>
                </a:solidFill>
              </a:rPr>
              <a:t>High temp</a:t>
            </a:r>
          </a:p>
          <a:p>
            <a:r>
              <a:rPr lang="en-US" dirty="0"/>
              <a:t>As time goes by , explore less wildly: </a:t>
            </a:r>
            <a:r>
              <a:rPr lang="en-US" dirty="0">
                <a:solidFill>
                  <a:srgbClr val="0070C0"/>
                </a:solidFill>
              </a:rPr>
              <a:t>Cool Down</a:t>
            </a:r>
          </a:p>
          <a:p>
            <a:r>
              <a:rPr lang="en-US" dirty="0"/>
              <a:t>Until there’s a time when things settle: </a:t>
            </a:r>
            <a:r>
              <a:rPr lang="en-US" dirty="0">
                <a:solidFill>
                  <a:srgbClr val="0070C0"/>
                </a:solidFill>
              </a:rPr>
              <a:t>Cold</a:t>
            </a:r>
          </a:p>
          <a:p>
            <a:pPr marL="0" indent="0">
              <a:buNone/>
            </a:pPr>
            <a:r>
              <a:rPr lang="en-US" dirty="0"/>
              <a:t> </a:t>
            </a:r>
          </a:p>
          <a:p>
            <a:pPr marL="0" indent="0">
              <a:buNone/>
            </a:pPr>
            <a:endParaRPr lang="en-US" dirty="0"/>
          </a:p>
          <a:p>
            <a:endParaRPr lang="en-US" dirty="0"/>
          </a:p>
          <a:p>
            <a:endParaRPr lang="en-US" dirty="0"/>
          </a:p>
        </p:txBody>
      </p:sp>
      <p:pic>
        <p:nvPicPr>
          <p:cNvPr id="5" name="Picture 4">
            <a:extLst>
              <a:ext uri="{FF2B5EF4-FFF2-40B4-BE49-F238E27FC236}">
                <a16:creationId xmlns:a16="http://schemas.microsoft.com/office/drawing/2014/main" id="{3A018B24-C18D-4F46-9E87-0B58336DEC1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04286" y="3923072"/>
            <a:ext cx="9396566" cy="2569804"/>
          </a:xfrm>
          <a:prstGeom prst="rect">
            <a:avLst/>
          </a:prstGeom>
        </p:spPr>
      </p:pic>
    </p:spTree>
    <p:extLst>
      <p:ext uri="{BB962C8B-B14F-4D97-AF65-F5344CB8AC3E}">
        <p14:creationId xmlns:p14="http://schemas.microsoft.com/office/powerpoint/2010/main" val="15336186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17571" y="609277"/>
            <a:ext cx="4074160" cy="701040"/>
          </a:xfrm>
          <a:prstGeom prst="rect">
            <a:avLst/>
          </a:prstGeom>
        </p:spPr>
        <p:txBody>
          <a:bodyPr vert="horz" wrap="square" lIns="0" tIns="16510" rIns="0" bIns="0" rtlCol="0">
            <a:spAutoFit/>
          </a:bodyPr>
          <a:lstStyle/>
          <a:p>
            <a:pPr marL="12700">
              <a:lnSpc>
                <a:spcPct val="100000"/>
              </a:lnSpc>
              <a:spcBef>
                <a:spcPts val="130"/>
              </a:spcBef>
            </a:pPr>
            <a:r>
              <a:rPr sz="4400" spc="-220" dirty="0"/>
              <a:t>Genetic</a:t>
            </a:r>
            <a:r>
              <a:rPr sz="4400" spc="-515" dirty="0"/>
              <a:t> </a:t>
            </a:r>
            <a:r>
              <a:rPr sz="4400" spc="-130" dirty="0"/>
              <a:t>Algorithm</a:t>
            </a:r>
            <a:endParaRPr sz="4400"/>
          </a:p>
        </p:txBody>
      </p:sp>
      <p:sp>
        <p:nvSpPr>
          <p:cNvPr id="3" name="object 3"/>
          <p:cNvSpPr/>
          <p:nvPr/>
        </p:nvSpPr>
        <p:spPr>
          <a:xfrm>
            <a:off x="917571" y="2209800"/>
            <a:ext cx="8645773" cy="3813278"/>
          </a:xfrm>
          <a:prstGeom prst="rect">
            <a:avLst/>
          </a:prstGeom>
          <a:blipFill>
            <a:blip r:embed="rId2" cstate="print"/>
            <a:stretch>
              <a:fillRect/>
            </a:stretch>
          </a:blipFill>
        </p:spPr>
        <p:txBody>
          <a:bodyPr wrap="square" lIns="0" tIns="0" rIns="0" bIns="0" rtlCol="0"/>
          <a:lstStyle/>
          <a:p>
            <a:endParaRPr/>
          </a:p>
        </p:txBody>
      </p:sp>
      <p:sp>
        <p:nvSpPr>
          <p:cNvPr id="4" name="object 4"/>
          <p:cNvSpPr/>
          <p:nvPr/>
        </p:nvSpPr>
        <p:spPr>
          <a:xfrm>
            <a:off x="838200" y="1416680"/>
            <a:ext cx="9775190" cy="0"/>
          </a:xfrm>
          <a:custGeom>
            <a:avLst/>
            <a:gdLst/>
            <a:ahLst/>
            <a:cxnLst/>
            <a:rect l="l" t="t" r="r" b="b"/>
            <a:pathLst>
              <a:path w="9775190">
                <a:moveTo>
                  <a:pt x="0" y="0"/>
                </a:moveTo>
                <a:lnTo>
                  <a:pt x="9775057" y="0"/>
                </a:lnTo>
              </a:path>
            </a:pathLst>
          </a:custGeom>
          <a:ln w="38099">
            <a:solidFill>
              <a:srgbClr val="4471C4"/>
            </a:solidFill>
          </a:ln>
        </p:spPr>
        <p:txBody>
          <a:bodyPr wrap="square" lIns="0" tIns="0" rIns="0" bIns="0" rtlCol="0"/>
          <a:lstStyle/>
          <a:p>
            <a:endParaRPr/>
          </a:p>
        </p:txBody>
      </p:sp>
      <p:sp>
        <p:nvSpPr>
          <p:cNvPr id="5" name="Rectangle 4"/>
          <p:cNvSpPr/>
          <p:nvPr/>
        </p:nvSpPr>
        <p:spPr>
          <a:xfrm>
            <a:off x="5130987" y="4816698"/>
            <a:ext cx="218940" cy="180304"/>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17571" y="609277"/>
            <a:ext cx="6568440" cy="701040"/>
          </a:xfrm>
          <a:prstGeom prst="rect">
            <a:avLst/>
          </a:prstGeom>
        </p:spPr>
        <p:txBody>
          <a:bodyPr vert="horz" wrap="square" lIns="0" tIns="16510" rIns="0" bIns="0" rtlCol="0">
            <a:spAutoFit/>
          </a:bodyPr>
          <a:lstStyle/>
          <a:p>
            <a:pPr marL="12700">
              <a:lnSpc>
                <a:spcPct val="100000"/>
              </a:lnSpc>
              <a:spcBef>
                <a:spcPts val="130"/>
              </a:spcBef>
            </a:pPr>
            <a:r>
              <a:rPr sz="4400" spc="-165" dirty="0">
                <a:solidFill>
                  <a:srgbClr val="1F3863"/>
                </a:solidFill>
              </a:rPr>
              <a:t>Nature</a:t>
            </a:r>
            <a:r>
              <a:rPr sz="4400" spc="-505" dirty="0">
                <a:solidFill>
                  <a:srgbClr val="1F3863"/>
                </a:solidFill>
              </a:rPr>
              <a:t> </a:t>
            </a:r>
            <a:r>
              <a:rPr sz="4400" spc="-15" dirty="0">
                <a:solidFill>
                  <a:srgbClr val="1F3863"/>
                </a:solidFill>
              </a:rPr>
              <a:t>of</a:t>
            </a:r>
            <a:r>
              <a:rPr sz="4400" spc="-390" dirty="0">
                <a:solidFill>
                  <a:srgbClr val="1F3863"/>
                </a:solidFill>
              </a:rPr>
              <a:t> </a:t>
            </a:r>
            <a:r>
              <a:rPr sz="4400" spc="-200" dirty="0">
                <a:solidFill>
                  <a:srgbClr val="1F3863"/>
                </a:solidFill>
              </a:rPr>
              <a:t>Computer</a:t>
            </a:r>
            <a:r>
              <a:rPr sz="4400" spc="-600" dirty="0">
                <a:solidFill>
                  <a:srgbClr val="1F3863"/>
                </a:solidFill>
              </a:rPr>
              <a:t> </a:t>
            </a:r>
            <a:r>
              <a:rPr sz="4400" spc="-180" dirty="0">
                <a:solidFill>
                  <a:srgbClr val="1F3863"/>
                </a:solidFill>
              </a:rPr>
              <a:t>Mapping</a:t>
            </a:r>
            <a:endParaRPr sz="4400"/>
          </a:p>
        </p:txBody>
      </p:sp>
      <p:sp>
        <p:nvSpPr>
          <p:cNvPr id="3" name="object 3"/>
          <p:cNvSpPr/>
          <p:nvPr/>
        </p:nvSpPr>
        <p:spPr>
          <a:xfrm>
            <a:off x="838200" y="1416680"/>
            <a:ext cx="9775190" cy="0"/>
          </a:xfrm>
          <a:custGeom>
            <a:avLst/>
            <a:gdLst/>
            <a:ahLst/>
            <a:cxnLst/>
            <a:rect l="l" t="t" r="r" b="b"/>
            <a:pathLst>
              <a:path w="9775190">
                <a:moveTo>
                  <a:pt x="0" y="0"/>
                </a:moveTo>
                <a:lnTo>
                  <a:pt x="9775057" y="0"/>
                </a:lnTo>
              </a:path>
            </a:pathLst>
          </a:custGeom>
          <a:ln w="38099">
            <a:solidFill>
              <a:srgbClr val="4471C4"/>
            </a:solidFill>
          </a:ln>
        </p:spPr>
        <p:txBody>
          <a:bodyPr wrap="square" lIns="0" tIns="0" rIns="0" bIns="0" rtlCol="0"/>
          <a:lstStyle/>
          <a:p>
            <a:endParaRPr/>
          </a:p>
        </p:txBody>
      </p:sp>
      <p:sp>
        <p:nvSpPr>
          <p:cNvPr id="4" name="object 4"/>
          <p:cNvSpPr/>
          <p:nvPr/>
        </p:nvSpPr>
        <p:spPr>
          <a:xfrm>
            <a:off x="1146212" y="2047777"/>
            <a:ext cx="9467088" cy="3953774"/>
          </a:xfrm>
          <a:prstGeom prst="rect">
            <a:avLst/>
          </a:prstGeom>
          <a:blipFill>
            <a:blip r:embed="rId2" cstate="print"/>
            <a:stretch>
              <a:fillRect/>
            </a:stretch>
          </a:blipFill>
        </p:spPr>
        <p:txBody>
          <a:bodyPr wrap="square" lIns="0" tIns="0" rIns="0" bIns="0" rtlCol="0"/>
          <a:lstStyle/>
          <a:p>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17571" y="609277"/>
            <a:ext cx="4869180" cy="701040"/>
          </a:xfrm>
          <a:prstGeom prst="rect">
            <a:avLst/>
          </a:prstGeom>
        </p:spPr>
        <p:txBody>
          <a:bodyPr vert="horz" wrap="square" lIns="0" tIns="16510" rIns="0" bIns="0" rtlCol="0">
            <a:spAutoFit/>
          </a:bodyPr>
          <a:lstStyle/>
          <a:p>
            <a:pPr marL="12700">
              <a:lnSpc>
                <a:spcPct val="100000"/>
              </a:lnSpc>
              <a:spcBef>
                <a:spcPts val="130"/>
              </a:spcBef>
            </a:pPr>
            <a:r>
              <a:rPr sz="4400" spc="-195" dirty="0">
                <a:solidFill>
                  <a:srgbClr val="1F3863"/>
                </a:solidFill>
              </a:rPr>
              <a:t>Computational</a:t>
            </a:r>
            <a:r>
              <a:rPr sz="4400" spc="-515" dirty="0">
                <a:solidFill>
                  <a:srgbClr val="1F3863"/>
                </a:solidFill>
              </a:rPr>
              <a:t> </a:t>
            </a:r>
            <a:r>
              <a:rPr sz="4400" spc="-105" dirty="0">
                <a:solidFill>
                  <a:srgbClr val="1F3863"/>
                </a:solidFill>
              </a:rPr>
              <a:t>Model</a:t>
            </a:r>
            <a:endParaRPr sz="4400"/>
          </a:p>
        </p:txBody>
      </p:sp>
      <p:sp>
        <p:nvSpPr>
          <p:cNvPr id="3" name="object 3"/>
          <p:cNvSpPr/>
          <p:nvPr/>
        </p:nvSpPr>
        <p:spPr>
          <a:xfrm>
            <a:off x="5557494" y="1655780"/>
            <a:ext cx="6072473" cy="5076341"/>
          </a:xfrm>
          <a:prstGeom prst="rect">
            <a:avLst/>
          </a:prstGeom>
          <a:blipFill>
            <a:blip r:embed="rId2" cstate="print"/>
            <a:stretch>
              <a:fillRect/>
            </a:stretch>
          </a:blipFill>
        </p:spPr>
        <p:txBody>
          <a:bodyPr wrap="square" lIns="0" tIns="0" rIns="0" bIns="0" rtlCol="0"/>
          <a:lstStyle/>
          <a:p>
            <a:endParaRPr/>
          </a:p>
        </p:txBody>
      </p:sp>
      <p:sp>
        <p:nvSpPr>
          <p:cNvPr id="4" name="object 4"/>
          <p:cNvSpPr/>
          <p:nvPr/>
        </p:nvSpPr>
        <p:spPr>
          <a:xfrm>
            <a:off x="838200" y="1416680"/>
            <a:ext cx="9775190" cy="0"/>
          </a:xfrm>
          <a:custGeom>
            <a:avLst/>
            <a:gdLst/>
            <a:ahLst/>
            <a:cxnLst/>
            <a:rect l="l" t="t" r="r" b="b"/>
            <a:pathLst>
              <a:path w="9775190">
                <a:moveTo>
                  <a:pt x="0" y="0"/>
                </a:moveTo>
                <a:lnTo>
                  <a:pt x="9775057" y="0"/>
                </a:lnTo>
              </a:path>
            </a:pathLst>
          </a:custGeom>
          <a:ln w="38099">
            <a:solidFill>
              <a:srgbClr val="4471C4"/>
            </a:solidFill>
          </a:ln>
        </p:spPr>
        <p:txBody>
          <a:bodyPr wrap="square" lIns="0" tIns="0" rIns="0" bIns="0" rtlCol="0"/>
          <a:lstStyle/>
          <a:p>
            <a:endParaRPr/>
          </a:p>
        </p:txBody>
      </p:sp>
      <p:pic>
        <p:nvPicPr>
          <p:cNvPr id="5" name="Picture 4">
            <a:extLst>
              <a:ext uri="{FF2B5EF4-FFF2-40B4-BE49-F238E27FC236}">
                <a16:creationId xmlns:a16="http://schemas.microsoft.com/office/drawing/2014/main" id="{F41FAB91-84C0-4C3C-8DD4-DFC39FD56E0F}"/>
              </a:ext>
            </a:extLst>
          </p:cNvPr>
          <p:cNvPicPr>
            <a:picLocks noChangeAspect="1"/>
          </p:cNvPicPr>
          <p:nvPr/>
        </p:nvPicPr>
        <p:blipFill>
          <a:blip r:embed="rId3">
            <a:duotone>
              <a:prstClr val="black"/>
              <a:schemeClr val="accent4">
                <a:tint val="45000"/>
                <a:satMod val="400000"/>
              </a:schemeClr>
            </a:duotone>
            <a:extLst>
              <a:ext uri="{BEBA8EAE-BF5A-486C-A8C5-ECC9F3942E4B}">
                <a14:imgProps xmlns:a14="http://schemas.microsoft.com/office/drawing/2010/main">
                  <a14:imgLayer r:embed="rId4">
                    <a14:imgEffect>
                      <a14:sharpenSoften amount="50000"/>
                    </a14:imgEffect>
                  </a14:imgLayer>
                </a14:imgProps>
              </a:ext>
            </a:extLst>
          </a:blip>
          <a:stretch>
            <a:fillRect/>
          </a:stretch>
        </p:blipFill>
        <p:spPr>
          <a:xfrm>
            <a:off x="429660" y="1523044"/>
            <a:ext cx="6072473" cy="3811906"/>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17571" y="609277"/>
            <a:ext cx="2072639" cy="701040"/>
          </a:xfrm>
          <a:prstGeom prst="rect">
            <a:avLst/>
          </a:prstGeom>
        </p:spPr>
        <p:txBody>
          <a:bodyPr vert="horz" wrap="square" lIns="0" tIns="16510" rIns="0" bIns="0" rtlCol="0">
            <a:spAutoFit/>
          </a:bodyPr>
          <a:lstStyle/>
          <a:p>
            <a:pPr marL="12700">
              <a:lnSpc>
                <a:spcPct val="100000"/>
              </a:lnSpc>
              <a:spcBef>
                <a:spcPts val="130"/>
              </a:spcBef>
            </a:pPr>
            <a:r>
              <a:rPr sz="4400" spc="-285" dirty="0">
                <a:solidFill>
                  <a:srgbClr val="1F3863"/>
                </a:solidFill>
              </a:rPr>
              <a:t>Encoding</a:t>
            </a:r>
            <a:endParaRPr sz="4400"/>
          </a:p>
        </p:txBody>
      </p:sp>
      <p:sp>
        <p:nvSpPr>
          <p:cNvPr id="3" name="object 3"/>
          <p:cNvSpPr/>
          <p:nvPr/>
        </p:nvSpPr>
        <p:spPr>
          <a:xfrm>
            <a:off x="838200" y="1416680"/>
            <a:ext cx="9775190" cy="0"/>
          </a:xfrm>
          <a:custGeom>
            <a:avLst/>
            <a:gdLst/>
            <a:ahLst/>
            <a:cxnLst/>
            <a:rect l="l" t="t" r="r" b="b"/>
            <a:pathLst>
              <a:path w="9775190">
                <a:moveTo>
                  <a:pt x="0" y="0"/>
                </a:moveTo>
                <a:lnTo>
                  <a:pt x="9775057" y="0"/>
                </a:lnTo>
              </a:path>
            </a:pathLst>
          </a:custGeom>
          <a:ln w="38099">
            <a:solidFill>
              <a:srgbClr val="4471C4"/>
            </a:solidFill>
          </a:ln>
        </p:spPr>
        <p:txBody>
          <a:bodyPr wrap="square" lIns="0" tIns="0" rIns="0" bIns="0" rtlCol="0"/>
          <a:lstStyle/>
          <a:p>
            <a:endParaRPr/>
          </a:p>
        </p:txBody>
      </p:sp>
      <p:sp>
        <p:nvSpPr>
          <p:cNvPr id="4" name="object 4"/>
          <p:cNvSpPr/>
          <p:nvPr/>
        </p:nvSpPr>
        <p:spPr>
          <a:xfrm>
            <a:off x="1009915" y="1931822"/>
            <a:ext cx="9603364" cy="4443222"/>
          </a:xfrm>
          <a:prstGeom prst="rect">
            <a:avLst/>
          </a:prstGeom>
          <a:blipFill>
            <a:blip r:embed="rId2" cstate="print"/>
            <a:stretch>
              <a:fillRect/>
            </a:stretch>
          </a:blipFill>
        </p:spPr>
        <p:txBody>
          <a:bodyPr wrap="square" lIns="0" tIns="0" rIns="0" bIns="0" rtlCol="0"/>
          <a:lstStyle/>
          <a:p>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17571" y="609277"/>
            <a:ext cx="2221230" cy="701040"/>
          </a:xfrm>
          <a:prstGeom prst="rect">
            <a:avLst/>
          </a:prstGeom>
        </p:spPr>
        <p:txBody>
          <a:bodyPr vert="horz" wrap="square" lIns="0" tIns="16510" rIns="0" bIns="0" rtlCol="0">
            <a:spAutoFit/>
          </a:bodyPr>
          <a:lstStyle/>
          <a:p>
            <a:pPr marL="12700">
              <a:lnSpc>
                <a:spcPct val="100000"/>
              </a:lnSpc>
              <a:spcBef>
                <a:spcPts val="130"/>
              </a:spcBef>
            </a:pPr>
            <a:r>
              <a:rPr sz="4400" spc="-785" dirty="0">
                <a:solidFill>
                  <a:srgbClr val="1F3863"/>
                </a:solidFill>
              </a:rPr>
              <a:t>C</a:t>
            </a:r>
            <a:r>
              <a:rPr sz="4400" spc="30" dirty="0">
                <a:solidFill>
                  <a:srgbClr val="1F3863"/>
                </a:solidFill>
              </a:rPr>
              <a:t>r</a:t>
            </a:r>
            <a:r>
              <a:rPr sz="4400" spc="-130" dirty="0">
                <a:solidFill>
                  <a:srgbClr val="1F3863"/>
                </a:solidFill>
              </a:rPr>
              <a:t>o</a:t>
            </a:r>
            <a:r>
              <a:rPr sz="4400" spc="-555" dirty="0">
                <a:solidFill>
                  <a:srgbClr val="1F3863"/>
                </a:solidFill>
              </a:rPr>
              <a:t>ss</a:t>
            </a:r>
            <a:r>
              <a:rPr sz="4400" spc="-200" dirty="0">
                <a:solidFill>
                  <a:srgbClr val="1F3863"/>
                </a:solidFill>
              </a:rPr>
              <a:t>o</a:t>
            </a:r>
            <a:r>
              <a:rPr sz="4400" spc="-325" dirty="0">
                <a:solidFill>
                  <a:srgbClr val="1F3863"/>
                </a:solidFill>
              </a:rPr>
              <a:t>v</a:t>
            </a:r>
            <a:r>
              <a:rPr sz="4400" spc="-350" dirty="0">
                <a:solidFill>
                  <a:srgbClr val="1F3863"/>
                </a:solidFill>
              </a:rPr>
              <a:t>e</a:t>
            </a:r>
            <a:r>
              <a:rPr sz="4400" spc="60" dirty="0">
                <a:solidFill>
                  <a:srgbClr val="1F3863"/>
                </a:solidFill>
              </a:rPr>
              <a:t>r</a:t>
            </a:r>
            <a:endParaRPr sz="4400"/>
          </a:p>
        </p:txBody>
      </p:sp>
      <p:sp>
        <p:nvSpPr>
          <p:cNvPr id="3" name="object 3"/>
          <p:cNvSpPr/>
          <p:nvPr/>
        </p:nvSpPr>
        <p:spPr>
          <a:xfrm>
            <a:off x="838200" y="1416680"/>
            <a:ext cx="9775190" cy="0"/>
          </a:xfrm>
          <a:custGeom>
            <a:avLst/>
            <a:gdLst/>
            <a:ahLst/>
            <a:cxnLst/>
            <a:rect l="l" t="t" r="r" b="b"/>
            <a:pathLst>
              <a:path w="9775190">
                <a:moveTo>
                  <a:pt x="0" y="0"/>
                </a:moveTo>
                <a:lnTo>
                  <a:pt x="9775057" y="0"/>
                </a:lnTo>
              </a:path>
            </a:pathLst>
          </a:custGeom>
          <a:ln w="38099">
            <a:solidFill>
              <a:srgbClr val="4471C4"/>
            </a:solidFill>
          </a:ln>
        </p:spPr>
        <p:txBody>
          <a:bodyPr wrap="square" lIns="0" tIns="0" rIns="0" bIns="0" rtlCol="0"/>
          <a:lstStyle/>
          <a:p>
            <a:endParaRPr/>
          </a:p>
        </p:txBody>
      </p:sp>
      <p:sp>
        <p:nvSpPr>
          <p:cNvPr id="4" name="object 4"/>
          <p:cNvSpPr/>
          <p:nvPr/>
        </p:nvSpPr>
        <p:spPr>
          <a:xfrm>
            <a:off x="1249247" y="1854555"/>
            <a:ext cx="9053840" cy="4572000"/>
          </a:xfrm>
          <a:prstGeom prst="rect">
            <a:avLst/>
          </a:prstGeom>
          <a:blipFill>
            <a:blip r:embed="rId2" cstate="print"/>
            <a:stretch>
              <a:fillRect/>
            </a:stretch>
          </a:blipFill>
        </p:spPr>
        <p:txBody>
          <a:bodyPr wrap="square" lIns="0" tIns="0" rIns="0" bIns="0" rtlCol="0"/>
          <a:lstStyle/>
          <a:p>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17571" y="609277"/>
            <a:ext cx="2221230" cy="701040"/>
          </a:xfrm>
          <a:prstGeom prst="rect">
            <a:avLst/>
          </a:prstGeom>
        </p:spPr>
        <p:txBody>
          <a:bodyPr vert="horz" wrap="square" lIns="0" tIns="16510" rIns="0" bIns="0" rtlCol="0">
            <a:spAutoFit/>
          </a:bodyPr>
          <a:lstStyle/>
          <a:p>
            <a:pPr marL="12700">
              <a:lnSpc>
                <a:spcPct val="100000"/>
              </a:lnSpc>
              <a:spcBef>
                <a:spcPts val="130"/>
              </a:spcBef>
            </a:pPr>
            <a:r>
              <a:rPr sz="4400" spc="-785" dirty="0">
                <a:solidFill>
                  <a:srgbClr val="1F3863"/>
                </a:solidFill>
              </a:rPr>
              <a:t>C</a:t>
            </a:r>
            <a:r>
              <a:rPr sz="4400" spc="30" dirty="0">
                <a:solidFill>
                  <a:srgbClr val="1F3863"/>
                </a:solidFill>
              </a:rPr>
              <a:t>r</a:t>
            </a:r>
            <a:r>
              <a:rPr sz="4400" spc="-130" dirty="0">
                <a:solidFill>
                  <a:srgbClr val="1F3863"/>
                </a:solidFill>
              </a:rPr>
              <a:t>o</a:t>
            </a:r>
            <a:r>
              <a:rPr sz="4400" spc="-555" dirty="0">
                <a:solidFill>
                  <a:srgbClr val="1F3863"/>
                </a:solidFill>
              </a:rPr>
              <a:t>ss</a:t>
            </a:r>
            <a:r>
              <a:rPr sz="4400" spc="-200" dirty="0">
                <a:solidFill>
                  <a:srgbClr val="1F3863"/>
                </a:solidFill>
              </a:rPr>
              <a:t>o</a:t>
            </a:r>
            <a:r>
              <a:rPr sz="4400" spc="-325" dirty="0">
                <a:solidFill>
                  <a:srgbClr val="1F3863"/>
                </a:solidFill>
              </a:rPr>
              <a:t>v</a:t>
            </a:r>
            <a:r>
              <a:rPr sz="4400" spc="-350" dirty="0">
                <a:solidFill>
                  <a:srgbClr val="1F3863"/>
                </a:solidFill>
              </a:rPr>
              <a:t>e</a:t>
            </a:r>
            <a:r>
              <a:rPr sz="4400" spc="60" dirty="0">
                <a:solidFill>
                  <a:srgbClr val="1F3863"/>
                </a:solidFill>
              </a:rPr>
              <a:t>r</a:t>
            </a:r>
            <a:endParaRPr sz="4400"/>
          </a:p>
        </p:txBody>
      </p:sp>
      <p:sp>
        <p:nvSpPr>
          <p:cNvPr id="3" name="object 3"/>
          <p:cNvSpPr/>
          <p:nvPr/>
        </p:nvSpPr>
        <p:spPr>
          <a:xfrm>
            <a:off x="838200" y="1416680"/>
            <a:ext cx="9775190" cy="0"/>
          </a:xfrm>
          <a:custGeom>
            <a:avLst/>
            <a:gdLst/>
            <a:ahLst/>
            <a:cxnLst/>
            <a:rect l="l" t="t" r="r" b="b"/>
            <a:pathLst>
              <a:path w="9775190">
                <a:moveTo>
                  <a:pt x="0" y="0"/>
                </a:moveTo>
                <a:lnTo>
                  <a:pt x="9775057" y="0"/>
                </a:lnTo>
              </a:path>
            </a:pathLst>
          </a:custGeom>
          <a:ln w="38099">
            <a:solidFill>
              <a:srgbClr val="4471C4"/>
            </a:solidFill>
          </a:ln>
        </p:spPr>
        <p:txBody>
          <a:bodyPr wrap="square" lIns="0" tIns="0" rIns="0" bIns="0" rtlCol="0"/>
          <a:lstStyle/>
          <a:p>
            <a:endParaRPr/>
          </a:p>
        </p:txBody>
      </p:sp>
      <p:sp>
        <p:nvSpPr>
          <p:cNvPr id="4" name="object 4"/>
          <p:cNvSpPr/>
          <p:nvPr/>
        </p:nvSpPr>
        <p:spPr>
          <a:xfrm>
            <a:off x="1403856" y="1690649"/>
            <a:ext cx="8409950" cy="4748783"/>
          </a:xfrm>
          <a:prstGeom prst="rect">
            <a:avLst/>
          </a:prstGeom>
          <a:blipFill>
            <a:blip r:embed="rId2" cstate="print"/>
            <a:stretch>
              <a:fillRect/>
            </a:stretch>
          </a:blipFill>
        </p:spPr>
        <p:txBody>
          <a:bodyPr wrap="square" lIns="0" tIns="0" rIns="0" bIns="0" rtlCol="0"/>
          <a:lstStyle/>
          <a:p>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17571" y="609277"/>
            <a:ext cx="2221230" cy="701040"/>
          </a:xfrm>
          <a:prstGeom prst="rect">
            <a:avLst/>
          </a:prstGeom>
        </p:spPr>
        <p:txBody>
          <a:bodyPr vert="horz" wrap="square" lIns="0" tIns="16510" rIns="0" bIns="0" rtlCol="0">
            <a:spAutoFit/>
          </a:bodyPr>
          <a:lstStyle/>
          <a:p>
            <a:pPr marL="12700">
              <a:lnSpc>
                <a:spcPct val="100000"/>
              </a:lnSpc>
              <a:spcBef>
                <a:spcPts val="130"/>
              </a:spcBef>
            </a:pPr>
            <a:r>
              <a:rPr sz="4400" spc="-785" dirty="0">
                <a:solidFill>
                  <a:srgbClr val="1F3863"/>
                </a:solidFill>
              </a:rPr>
              <a:t>C</a:t>
            </a:r>
            <a:r>
              <a:rPr sz="4400" spc="30" dirty="0">
                <a:solidFill>
                  <a:srgbClr val="1F3863"/>
                </a:solidFill>
              </a:rPr>
              <a:t>r</a:t>
            </a:r>
            <a:r>
              <a:rPr sz="4400" spc="-130" dirty="0">
                <a:solidFill>
                  <a:srgbClr val="1F3863"/>
                </a:solidFill>
              </a:rPr>
              <a:t>o</a:t>
            </a:r>
            <a:r>
              <a:rPr sz="4400" spc="-555" dirty="0">
                <a:solidFill>
                  <a:srgbClr val="1F3863"/>
                </a:solidFill>
              </a:rPr>
              <a:t>ss</a:t>
            </a:r>
            <a:r>
              <a:rPr sz="4400" spc="-200" dirty="0">
                <a:solidFill>
                  <a:srgbClr val="1F3863"/>
                </a:solidFill>
              </a:rPr>
              <a:t>o</a:t>
            </a:r>
            <a:r>
              <a:rPr sz="4400" spc="-325" dirty="0">
                <a:solidFill>
                  <a:srgbClr val="1F3863"/>
                </a:solidFill>
              </a:rPr>
              <a:t>v</a:t>
            </a:r>
            <a:r>
              <a:rPr sz="4400" spc="-350" dirty="0">
                <a:solidFill>
                  <a:srgbClr val="1F3863"/>
                </a:solidFill>
              </a:rPr>
              <a:t>e</a:t>
            </a:r>
            <a:r>
              <a:rPr sz="4400" spc="60" dirty="0">
                <a:solidFill>
                  <a:srgbClr val="1F3863"/>
                </a:solidFill>
              </a:rPr>
              <a:t>r</a:t>
            </a:r>
            <a:endParaRPr sz="4400"/>
          </a:p>
        </p:txBody>
      </p:sp>
      <p:sp>
        <p:nvSpPr>
          <p:cNvPr id="3" name="object 3"/>
          <p:cNvSpPr/>
          <p:nvPr/>
        </p:nvSpPr>
        <p:spPr>
          <a:xfrm>
            <a:off x="838200" y="1416680"/>
            <a:ext cx="9775190" cy="0"/>
          </a:xfrm>
          <a:custGeom>
            <a:avLst/>
            <a:gdLst/>
            <a:ahLst/>
            <a:cxnLst/>
            <a:rect l="l" t="t" r="r" b="b"/>
            <a:pathLst>
              <a:path w="9775190">
                <a:moveTo>
                  <a:pt x="0" y="0"/>
                </a:moveTo>
                <a:lnTo>
                  <a:pt x="9775057" y="0"/>
                </a:lnTo>
              </a:path>
            </a:pathLst>
          </a:custGeom>
          <a:ln w="38099">
            <a:solidFill>
              <a:srgbClr val="4471C4"/>
            </a:solidFill>
          </a:ln>
        </p:spPr>
        <p:txBody>
          <a:bodyPr wrap="square" lIns="0" tIns="0" rIns="0" bIns="0" rtlCol="0"/>
          <a:lstStyle/>
          <a:p>
            <a:endParaRPr/>
          </a:p>
        </p:txBody>
      </p:sp>
      <p:sp>
        <p:nvSpPr>
          <p:cNvPr id="4" name="object 4"/>
          <p:cNvSpPr/>
          <p:nvPr/>
        </p:nvSpPr>
        <p:spPr>
          <a:xfrm>
            <a:off x="1224570" y="1970428"/>
            <a:ext cx="9002267" cy="4275825"/>
          </a:xfrm>
          <a:prstGeom prst="rect">
            <a:avLst/>
          </a:prstGeom>
          <a:blipFill>
            <a:blip r:embed="rId2" cstate="print"/>
            <a:stretch>
              <a:fillRect/>
            </a:stretch>
          </a:blipFill>
        </p:spPr>
        <p:txBody>
          <a:bodyPr wrap="square" lIns="0" tIns="0" rIns="0" bIns="0" rtlCol="0"/>
          <a:lstStyle/>
          <a:p>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1C3EB1-43E1-48AB-A24F-D7FA220B3EEB}"/>
              </a:ext>
            </a:extLst>
          </p:cNvPr>
          <p:cNvSpPr>
            <a:spLocks noGrp="1"/>
          </p:cNvSpPr>
          <p:nvPr>
            <p:ph type="title"/>
          </p:nvPr>
        </p:nvSpPr>
        <p:spPr/>
        <p:txBody>
          <a:bodyPr/>
          <a:lstStyle/>
          <a:p>
            <a:r>
              <a:rPr lang="en-US" b="1" dirty="0">
                <a:solidFill>
                  <a:schemeClr val="tx2"/>
                </a:solidFill>
              </a:rPr>
              <a:t>Objectives of the Chapter</a:t>
            </a:r>
            <a:endParaRPr lang="en-US" b="1" dirty="0"/>
          </a:p>
        </p:txBody>
      </p:sp>
      <p:sp>
        <p:nvSpPr>
          <p:cNvPr id="3" name="Content Placeholder 2">
            <a:extLst>
              <a:ext uri="{FF2B5EF4-FFF2-40B4-BE49-F238E27FC236}">
                <a16:creationId xmlns:a16="http://schemas.microsoft.com/office/drawing/2014/main" id="{118D602D-2BA2-4F6E-A44A-A2A834C6B00D}"/>
              </a:ext>
            </a:extLst>
          </p:cNvPr>
          <p:cNvSpPr>
            <a:spLocks noGrp="1"/>
          </p:cNvSpPr>
          <p:nvPr>
            <p:ph idx="1"/>
          </p:nvPr>
        </p:nvSpPr>
        <p:spPr/>
        <p:txBody>
          <a:bodyPr/>
          <a:lstStyle/>
          <a:p>
            <a:r>
              <a:rPr lang="en-US" dirty="0"/>
              <a:t>Local Search: Hill Climbing </a:t>
            </a:r>
          </a:p>
          <a:p>
            <a:pPr marL="0" indent="0">
              <a:buNone/>
            </a:pPr>
            <a:r>
              <a:rPr lang="en-US" dirty="0"/>
              <a:t>• Escaping Local Maxima: Local Beam Search </a:t>
            </a:r>
          </a:p>
          <a:p>
            <a:pPr marL="0" indent="0">
              <a:buNone/>
            </a:pPr>
            <a:r>
              <a:rPr lang="en-US" dirty="0"/>
              <a:t>• Simulated Annealing </a:t>
            </a:r>
          </a:p>
          <a:p>
            <a:pPr marL="0" indent="0">
              <a:buNone/>
            </a:pPr>
            <a:r>
              <a:rPr lang="en-US" dirty="0"/>
              <a:t>• Genetic Algorithm</a:t>
            </a:r>
          </a:p>
        </p:txBody>
      </p:sp>
    </p:spTree>
    <p:extLst>
      <p:ext uri="{BB962C8B-B14F-4D97-AF65-F5344CB8AC3E}">
        <p14:creationId xmlns:p14="http://schemas.microsoft.com/office/powerpoint/2010/main" val="25010514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17571" y="609277"/>
            <a:ext cx="2221230" cy="701040"/>
          </a:xfrm>
          <a:prstGeom prst="rect">
            <a:avLst/>
          </a:prstGeom>
        </p:spPr>
        <p:txBody>
          <a:bodyPr vert="horz" wrap="square" lIns="0" tIns="16510" rIns="0" bIns="0" rtlCol="0">
            <a:spAutoFit/>
          </a:bodyPr>
          <a:lstStyle/>
          <a:p>
            <a:pPr marL="12700">
              <a:lnSpc>
                <a:spcPct val="100000"/>
              </a:lnSpc>
              <a:spcBef>
                <a:spcPts val="130"/>
              </a:spcBef>
            </a:pPr>
            <a:r>
              <a:rPr sz="4400" spc="-785" dirty="0">
                <a:solidFill>
                  <a:srgbClr val="1F3863"/>
                </a:solidFill>
              </a:rPr>
              <a:t>C</a:t>
            </a:r>
            <a:r>
              <a:rPr sz="4400" spc="30" dirty="0">
                <a:solidFill>
                  <a:srgbClr val="1F3863"/>
                </a:solidFill>
              </a:rPr>
              <a:t>r</a:t>
            </a:r>
            <a:r>
              <a:rPr sz="4400" spc="-130" dirty="0">
                <a:solidFill>
                  <a:srgbClr val="1F3863"/>
                </a:solidFill>
              </a:rPr>
              <a:t>o</a:t>
            </a:r>
            <a:r>
              <a:rPr sz="4400" spc="-555" dirty="0">
                <a:solidFill>
                  <a:srgbClr val="1F3863"/>
                </a:solidFill>
              </a:rPr>
              <a:t>ss</a:t>
            </a:r>
            <a:r>
              <a:rPr sz="4400" spc="-200" dirty="0">
                <a:solidFill>
                  <a:srgbClr val="1F3863"/>
                </a:solidFill>
              </a:rPr>
              <a:t>o</a:t>
            </a:r>
            <a:r>
              <a:rPr sz="4400" spc="-325" dirty="0">
                <a:solidFill>
                  <a:srgbClr val="1F3863"/>
                </a:solidFill>
              </a:rPr>
              <a:t>v</a:t>
            </a:r>
            <a:r>
              <a:rPr sz="4400" spc="-350" dirty="0">
                <a:solidFill>
                  <a:srgbClr val="1F3863"/>
                </a:solidFill>
              </a:rPr>
              <a:t>e</a:t>
            </a:r>
            <a:r>
              <a:rPr sz="4400" spc="60" dirty="0">
                <a:solidFill>
                  <a:srgbClr val="1F3863"/>
                </a:solidFill>
              </a:rPr>
              <a:t>r</a:t>
            </a:r>
            <a:endParaRPr sz="4400"/>
          </a:p>
        </p:txBody>
      </p:sp>
      <p:sp>
        <p:nvSpPr>
          <p:cNvPr id="3" name="object 3"/>
          <p:cNvSpPr/>
          <p:nvPr/>
        </p:nvSpPr>
        <p:spPr>
          <a:xfrm>
            <a:off x="838200" y="1416680"/>
            <a:ext cx="9775190" cy="0"/>
          </a:xfrm>
          <a:custGeom>
            <a:avLst/>
            <a:gdLst/>
            <a:ahLst/>
            <a:cxnLst/>
            <a:rect l="l" t="t" r="r" b="b"/>
            <a:pathLst>
              <a:path w="9775190">
                <a:moveTo>
                  <a:pt x="0" y="0"/>
                </a:moveTo>
                <a:lnTo>
                  <a:pt x="9775057" y="0"/>
                </a:lnTo>
              </a:path>
            </a:pathLst>
          </a:custGeom>
          <a:ln w="38099">
            <a:solidFill>
              <a:srgbClr val="4471C4"/>
            </a:solidFill>
          </a:ln>
        </p:spPr>
        <p:txBody>
          <a:bodyPr wrap="square" lIns="0" tIns="0" rIns="0" bIns="0" rtlCol="0"/>
          <a:lstStyle/>
          <a:p>
            <a:endParaRPr/>
          </a:p>
        </p:txBody>
      </p:sp>
      <p:sp>
        <p:nvSpPr>
          <p:cNvPr id="4" name="object 4"/>
          <p:cNvSpPr/>
          <p:nvPr/>
        </p:nvSpPr>
        <p:spPr>
          <a:xfrm>
            <a:off x="1249247" y="2064374"/>
            <a:ext cx="8976603" cy="4198498"/>
          </a:xfrm>
          <a:prstGeom prst="rect">
            <a:avLst/>
          </a:prstGeom>
          <a:blipFill>
            <a:blip r:embed="rId2" cstate="print"/>
            <a:stretch>
              <a:fillRect/>
            </a:stretch>
          </a:blipFill>
        </p:spPr>
        <p:txBody>
          <a:bodyPr wrap="square" lIns="0" tIns="0" rIns="0" bIns="0" rtlCol="0"/>
          <a:lstStyle/>
          <a:p>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749948" y="569206"/>
            <a:ext cx="10369527" cy="4322732"/>
          </a:xfrm>
          <a:prstGeom prst="rect">
            <a:avLst/>
          </a:prstGeom>
          <a:blipFill>
            <a:blip r:embed="rId2" cstate="print"/>
            <a:stretch>
              <a:fillRect/>
            </a:stretch>
          </a:blipFill>
        </p:spPr>
        <p:txBody>
          <a:bodyPr wrap="square" lIns="0" tIns="0" rIns="0" bIns="0" rtlCol="0"/>
          <a:lstStyle/>
          <a:p>
            <a:endParaRPr>
              <a:highlight>
                <a:srgbClr val="FFFF00"/>
              </a:highlight>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17571" y="572765"/>
            <a:ext cx="4436110" cy="758190"/>
          </a:xfrm>
          <a:prstGeom prst="rect">
            <a:avLst/>
          </a:prstGeom>
        </p:spPr>
        <p:txBody>
          <a:bodyPr vert="horz" wrap="square" lIns="0" tIns="13335" rIns="0" bIns="0" rtlCol="0">
            <a:spAutoFit/>
          </a:bodyPr>
          <a:lstStyle/>
          <a:p>
            <a:pPr marL="12700">
              <a:lnSpc>
                <a:spcPct val="100000"/>
              </a:lnSpc>
              <a:spcBef>
                <a:spcPts val="105"/>
              </a:spcBef>
            </a:pPr>
            <a:r>
              <a:rPr sz="4800" spc="-240" dirty="0"/>
              <a:t>Genetic</a:t>
            </a:r>
            <a:r>
              <a:rPr sz="4800" spc="-605" dirty="0"/>
              <a:t> </a:t>
            </a:r>
            <a:r>
              <a:rPr sz="4800" spc="-140" dirty="0"/>
              <a:t>Algorithm</a:t>
            </a:r>
            <a:endParaRPr sz="4800"/>
          </a:p>
        </p:txBody>
      </p:sp>
      <p:sp>
        <p:nvSpPr>
          <p:cNvPr id="3" name="object 3"/>
          <p:cNvSpPr txBox="1"/>
          <p:nvPr/>
        </p:nvSpPr>
        <p:spPr>
          <a:xfrm>
            <a:off x="917571" y="1702673"/>
            <a:ext cx="6914515" cy="1056005"/>
          </a:xfrm>
          <a:prstGeom prst="rect">
            <a:avLst/>
          </a:prstGeom>
        </p:spPr>
        <p:txBody>
          <a:bodyPr vert="horz" wrap="square" lIns="0" tIns="107950" rIns="0" bIns="0" rtlCol="0">
            <a:spAutoFit/>
          </a:bodyPr>
          <a:lstStyle/>
          <a:p>
            <a:pPr marL="241300" indent="-229235">
              <a:lnSpc>
                <a:spcPct val="100000"/>
              </a:lnSpc>
              <a:spcBef>
                <a:spcPts val="850"/>
              </a:spcBef>
              <a:buChar char="•"/>
              <a:tabLst>
                <a:tab pos="241935" algn="l"/>
              </a:tabLst>
            </a:pPr>
            <a:r>
              <a:rPr sz="2750" spc="-170" dirty="0">
                <a:latin typeface="Arial"/>
                <a:cs typeface="Arial"/>
              </a:rPr>
              <a:t>Fitness </a:t>
            </a:r>
            <a:r>
              <a:rPr sz="2750" spc="-65" dirty="0">
                <a:latin typeface="Arial"/>
                <a:cs typeface="Arial"/>
              </a:rPr>
              <a:t>function= </a:t>
            </a:r>
            <a:r>
              <a:rPr sz="2750" spc="-160" dirty="0">
                <a:latin typeface="Arial"/>
                <a:cs typeface="Arial"/>
              </a:rPr>
              <a:t>Pair </a:t>
            </a:r>
            <a:r>
              <a:rPr sz="2750" spc="25" dirty="0">
                <a:latin typeface="Arial"/>
                <a:cs typeface="Arial"/>
              </a:rPr>
              <a:t>of </a:t>
            </a:r>
            <a:r>
              <a:rPr sz="2750" spc="-90" dirty="0">
                <a:latin typeface="Arial"/>
                <a:cs typeface="Arial"/>
              </a:rPr>
              <a:t>non-attacking</a:t>
            </a:r>
            <a:r>
              <a:rPr sz="2750" spc="-105" dirty="0">
                <a:latin typeface="Arial"/>
                <a:cs typeface="Arial"/>
              </a:rPr>
              <a:t> </a:t>
            </a:r>
            <a:r>
              <a:rPr sz="2750" spc="-160" dirty="0">
                <a:latin typeface="Arial"/>
                <a:cs typeface="Arial"/>
              </a:rPr>
              <a:t>queens</a:t>
            </a:r>
            <a:endParaRPr sz="2750">
              <a:latin typeface="Arial"/>
              <a:cs typeface="Arial"/>
            </a:endParaRPr>
          </a:p>
          <a:p>
            <a:pPr marL="241300" indent="-229235">
              <a:lnSpc>
                <a:spcPct val="100000"/>
              </a:lnSpc>
              <a:spcBef>
                <a:spcPts val="755"/>
              </a:spcBef>
              <a:buChar char="•"/>
              <a:tabLst>
                <a:tab pos="241935" algn="l"/>
              </a:tabLst>
            </a:pPr>
            <a:r>
              <a:rPr sz="2750" spc="-114" dirty="0">
                <a:latin typeface="Arial"/>
                <a:cs typeface="Arial"/>
              </a:rPr>
              <a:t>That </a:t>
            </a:r>
            <a:r>
              <a:rPr sz="2750" spc="-140" dirty="0">
                <a:latin typeface="Arial"/>
                <a:cs typeface="Arial"/>
              </a:rPr>
              <a:t>way </a:t>
            </a:r>
            <a:r>
              <a:rPr sz="2750" spc="-105" dirty="0">
                <a:latin typeface="Arial"/>
                <a:cs typeface="Arial"/>
              </a:rPr>
              <a:t>higher </a:t>
            </a:r>
            <a:r>
              <a:rPr sz="2750" spc="-160" dirty="0">
                <a:latin typeface="Arial"/>
                <a:cs typeface="Arial"/>
              </a:rPr>
              <a:t>scores </a:t>
            </a:r>
            <a:r>
              <a:rPr sz="2750" spc="-95" dirty="0">
                <a:latin typeface="Arial"/>
                <a:cs typeface="Arial"/>
              </a:rPr>
              <a:t>are</a:t>
            </a:r>
            <a:r>
              <a:rPr sz="2750" spc="140" dirty="0">
                <a:latin typeface="Arial"/>
                <a:cs typeface="Arial"/>
              </a:rPr>
              <a:t> </a:t>
            </a:r>
            <a:r>
              <a:rPr sz="2750" spc="-35" dirty="0">
                <a:latin typeface="Arial"/>
                <a:cs typeface="Arial"/>
              </a:rPr>
              <a:t>better</a:t>
            </a:r>
            <a:endParaRPr sz="2750">
              <a:latin typeface="Arial"/>
              <a:cs typeface="Arial"/>
            </a:endParaRPr>
          </a:p>
        </p:txBody>
      </p:sp>
      <p:sp>
        <p:nvSpPr>
          <p:cNvPr id="4" name="object 4"/>
          <p:cNvSpPr/>
          <p:nvPr/>
        </p:nvSpPr>
        <p:spPr>
          <a:xfrm>
            <a:off x="750271" y="1441947"/>
            <a:ext cx="10246360" cy="117475"/>
          </a:xfrm>
          <a:custGeom>
            <a:avLst/>
            <a:gdLst/>
            <a:ahLst/>
            <a:cxnLst/>
            <a:rect l="l" t="t" r="r" b="b"/>
            <a:pathLst>
              <a:path w="10246360" h="117475">
                <a:moveTo>
                  <a:pt x="0" y="117226"/>
                </a:moveTo>
                <a:lnTo>
                  <a:pt x="10246028" y="0"/>
                </a:lnTo>
              </a:path>
            </a:pathLst>
          </a:custGeom>
          <a:ln w="38099">
            <a:solidFill>
              <a:srgbClr val="4471C4"/>
            </a:solidFill>
          </a:ln>
        </p:spPr>
        <p:txBody>
          <a:bodyPr wrap="square" lIns="0" tIns="0" rIns="0" bIns="0" rtlCol="0"/>
          <a:lstStyle/>
          <a:p>
            <a:endParaRPr/>
          </a:p>
        </p:txBody>
      </p:sp>
      <p:sp>
        <p:nvSpPr>
          <p:cNvPr id="5" name="object 5"/>
          <p:cNvSpPr/>
          <p:nvPr/>
        </p:nvSpPr>
        <p:spPr>
          <a:xfrm>
            <a:off x="750277" y="2713280"/>
            <a:ext cx="10245973" cy="3052937"/>
          </a:xfrm>
          <a:prstGeom prst="rect">
            <a:avLst/>
          </a:prstGeom>
          <a:blipFill>
            <a:blip r:embed="rId2" cstate="print"/>
            <a:stretch>
              <a:fillRect/>
            </a:stretch>
          </a:blipFill>
        </p:spPr>
        <p:txBody>
          <a:bodyPr wrap="square" lIns="0" tIns="0" rIns="0" bIns="0" rtlCol="0"/>
          <a:lstStyle/>
          <a:p>
            <a:endParaRPr/>
          </a:p>
        </p:txBody>
      </p:sp>
      <p:sp>
        <p:nvSpPr>
          <p:cNvPr id="6" name="object 6"/>
          <p:cNvSpPr txBox="1"/>
          <p:nvPr/>
        </p:nvSpPr>
        <p:spPr>
          <a:xfrm>
            <a:off x="2179067" y="5958204"/>
            <a:ext cx="1051560" cy="334645"/>
          </a:xfrm>
          <a:prstGeom prst="rect">
            <a:avLst/>
          </a:prstGeom>
        </p:spPr>
        <p:txBody>
          <a:bodyPr vert="horz" wrap="square" lIns="0" tIns="15875" rIns="0" bIns="0" rtlCol="0">
            <a:spAutoFit/>
          </a:bodyPr>
          <a:lstStyle/>
          <a:p>
            <a:pPr marL="12700">
              <a:lnSpc>
                <a:spcPct val="100000"/>
              </a:lnSpc>
              <a:spcBef>
                <a:spcPts val="125"/>
              </a:spcBef>
            </a:pPr>
            <a:r>
              <a:rPr sz="2000" b="1" spc="-75" dirty="0">
                <a:solidFill>
                  <a:srgbClr val="FF0000"/>
                </a:solidFill>
                <a:latin typeface="Arial"/>
                <a:cs typeface="Arial"/>
              </a:rPr>
              <a:t>23</a:t>
            </a:r>
            <a:r>
              <a:rPr sz="2000" b="1" spc="-225" dirty="0">
                <a:solidFill>
                  <a:srgbClr val="FF0000"/>
                </a:solidFill>
                <a:latin typeface="Arial"/>
                <a:cs typeface="Arial"/>
              </a:rPr>
              <a:t> </a:t>
            </a:r>
            <a:r>
              <a:rPr sz="2000" b="1" spc="-125" dirty="0">
                <a:solidFill>
                  <a:srgbClr val="0D0D0D"/>
                </a:solidFill>
                <a:latin typeface="Arial"/>
                <a:cs typeface="Arial"/>
              </a:rPr>
              <a:t>fitness</a:t>
            </a:r>
            <a:endParaRPr sz="2000">
              <a:latin typeface="Arial"/>
              <a:cs typeface="Arial"/>
            </a:endParaRPr>
          </a:p>
        </p:txBody>
      </p:sp>
      <p:sp>
        <p:nvSpPr>
          <p:cNvPr id="7" name="object 7"/>
          <p:cNvSpPr txBox="1"/>
          <p:nvPr/>
        </p:nvSpPr>
        <p:spPr>
          <a:xfrm>
            <a:off x="4681606" y="5936108"/>
            <a:ext cx="1359535" cy="400685"/>
          </a:xfrm>
          <a:prstGeom prst="rect">
            <a:avLst/>
          </a:prstGeom>
          <a:ln w="28574">
            <a:solidFill>
              <a:srgbClr val="FF0000"/>
            </a:solidFill>
          </a:ln>
        </p:spPr>
        <p:txBody>
          <a:bodyPr vert="horz" wrap="square" lIns="0" tIns="38100" rIns="0" bIns="0" rtlCol="0">
            <a:spAutoFit/>
          </a:bodyPr>
          <a:lstStyle/>
          <a:p>
            <a:pPr marL="94615">
              <a:lnSpc>
                <a:spcPct val="100000"/>
              </a:lnSpc>
              <a:spcBef>
                <a:spcPts val="300"/>
              </a:spcBef>
            </a:pPr>
            <a:r>
              <a:rPr sz="2000" b="1" spc="-80" dirty="0">
                <a:solidFill>
                  <a:srgbClr val="FF0000"/>
                </a:solidFill>
                <a:latin typeface="Arial"/>
                <a:cs typeface="Arial"/>
              </a:rPr>
              <a:t>24748552</a:t>
            </a:r>
            <a:endParaRPr sz="2000">
              <a:latin typeface="Arial"/>
              <a:cs typeface="Arial"/>
            </a:endParaRPr>
          </a:p>
        </p:txBody>
      </p:sp>
      <p:sp>
        <p:nvSpPr>
          <p:cNvPr id="8" name="object 8"/>
          <p:cNvSpPr txBox="1"/>
          <p:nvPr/>
        </p:nvSpPr>
        <p:spPr>
          <a:xfrm>
            <a:off x="6259581" y="5958204"/>
            <a:ext cx="633095" cy="334645"/>
          </a:xfrm>
          <a:prstGeom prst="rect">
            <a:avLst/>
          </a:prstGeom>
        </p:spPr>
        <p:txBody>
          <a:bodyPr vert="horz" wrap="square" lIns="0" tIns="15875" rIns="0" bIns="0" rtlCol="0">
            <a:spAutoFit/>
          </a:bodyPr>
          <a:lstStyle/>
          <a:p>
            <a:pPr marL="12700">
              <a:lnSpc>
                <a:spcPct val="100000"/>
              </a:lnSpc>
              <a:spcBef>
                <a:spcPts val="125"/>
              </a:spcBef>
            </a:pPr>
            <a:r>
              <a:rPr sz="2000" b="1" spc="-135" dirty="0">
                <a:latin typeface="Arial"/>
                <a:cs typeface="Arial"/>
              </a:rPr>
              <a:t>string</a:t>
            </a:r>
            <a:endParaRPr sz="2000">
              <a:latin typeface="Arial"/>
              <a:cs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17571" y="609277"/>
            <a:ext cx="3728085" cy="701040"/>
          </a:xfrm>
          <a:prstGeom prst="rect">
            <a:avLst/>
          </a:prstGeom>
        </p:spPr>
        <p:txBody>
          <a:bodyPr vert="horz" wrap="square" lIns="0" tIns="16510" rIns="0" bIns="0" rtlCol="0">
            <a:spAutoFit/>
          </a:bodyPr>
          <a:lstStyle/>
          <a:p>
            <a:pPr marL="12700">
              <a:lnSpc>
                <a:spcPct val="100000"/>
              </a:lnSpc>
              <a:spcBef>
                <a:spcPts val="130"/>
              </a:spcBef>
            </a:pPr>
            <a:r>
              <a:rPr sz="4400" b="1" spc="-375" dirty="0">
                <a:solidFill>
                  <a:srgbClr val="1F3863"/>
                </a:solidFill>
                <a:latin typeface="Arial"/>
                <a:cs typeface="Arial"/>
              </a:rPr>
              <a:t>Fitness</a:t>
            </a:r>
            <a:r>
              <a:rPr sz="4400" b="1" spc="-355" dirty="0">
                <a:solidFill>
                  <a:srgbClr val="1F3863"/>
                </a:solidFill>
                <a:latin typeface="Arial"/>
                <a:cs typeface="Arial"/>
              </a:rPr>
              <a:t> </a:t>
            </a:r>
            <a:r>
              <a:rPr sz="4400" b="1" spc="-245" dirty="0">
                <a:solidFill>
                  <a:srgbClr val="1F3863"/>
                </a:solidFill>
                <a:latin typeface="Arial"/>
                <a:cs typeface="Arial"/>
              </a:rPr>
              <a:t>function</a:t>
            </a:r>
            <a:endParaRPr sz="4400">
              <a:latin typeface="Arial"/>
              <a:cs typeface="Arial"/>
            </a:endParaRPr>
          </a:p>
        </p:txBody>
      </p:sp>
      <p:grpSp>
        <p:nvGrpSpPr>
          <p:cNvPr id="3" name="object 3"/>
          <p:cNvGrpSpPr/>
          <p:nvPr/>
        </p:nvGrpSpPr>
        <p:grpSpPr>
          <a:xfrm>
            <a:off x="828281" y="2254668"/>
            <a:ext cx="7611745" cy="3291840"/>
            <a:chOff x="828281" y="2254668"/>
            <a:chExt cx="7611745" cy="3291840"/>
          </a:xfrm>
        </p:grpSpPr>
        <p:sp>
          <p:nvSpPr>
            <p:cNvPr id="4" name="object 4"/>
            <p:cNvSpPr/>
            <p:nvPr/>
          </p:nvSpPr>
          <p:spPr>
            <a:xfrm>
              <a:off x="828281" y="2254668"/>
              <a:ext cx="7611252" cy="3291676"/>
            </a:xfrm>
            <a:prstGeom prst="rect">
              <a:avLst/>
            </a:prstGeom>
            <a:blipFill>
              <a:blip r:embed="rId2" cstate="print"/>
              <a:stretch>
                <a:fillRect/>
              </a:stretch>
            </a:blipFill>
          </p:spPr>
          <p:txBody>
            <a:bodyPr wrap="square" lIns="0" tIns="0" rIns="0" bIns="0" rtlCol="0"/>
            <a:lstStyle/>
            <a:p>
              <a:endParaRPr/>
            </a:p>
          </p:txBody>
        </p:sp>
        <p:sp>
          <p:nvSpPr>
            <p:cNvPr id="5" name="object 5"/>
            <p:cNvSpPr/>
            <p:nvPr/>
          </p:nvSpPr>
          <p:spPr>
            <a:xfrm>
              <a:off x="2833116" y="4631935"/>
              <a:ext cx="375285" cy="369570"/>
            </a:xfrm>
            <a:custGeom>
              <a:avLst/>
              <a:gdLst/>
              <a:ahLst/>
              <a:cxnLst/>
              <a:rect l="l" t="t" r="r" b="b"/>
              <a:pathLst>
                <a:path w="375285" h="369570">
                  <a:moveTo>
                    <a:pt x="374748" y="0"/>
                  </a:moveTo>
                  <a:lnTo>
                    <a:pt x="0" y="0"/>
                  </a:lnTo>
                  <a:lnTo>
                    <a:pt x="0" y="369320"/>
                  </a:lnTo>
                  <a:lnTo>
                    <a:pt x="374748" y="369320"/>
                  </a:lnTo>
                  <a:lnTo>
                    <a:pt x="374748" y="0"/>
                  </a:lnTo>
                  <a:close/>
                </a:path>
              </a:pathLst>
            </a:custGeom>
            <a:solidFill>
              <a:srgbClr val="FFFFFF"/>
            </a:solidFill>
          </p:spPr>
          <p:txBody>
            <a:bodyPr wrap="square" lIns="0" tIns="0" rIns="0" bIns="0" rtlCol="0"/>
            <a:lstStyle/>
            <a:p>
              <a:endParaRPr/>
            </a:p>
          </p:txBody>
        </p:sp>
        <p:sp>
          <p:nvSpPr>
            <p:cNvPr id="6" name="object 6"/>
            <p:cNvSpPr/>
            <p:nvPr/>
          </p:nvSpPr>
          <p:spPr>
            <a:xfrm>
              <a:off x="2833116" y="4631935"/>
              <a:ext cx="375285" cy="369570"/>
            </a:xfrm>
            <a:custGeom>
              <a:avLst/>
              <a:gdLst/>
              <a:ahLst/>
              <a:cxnLst/>
              <a:rect l="l" t="t" r="r" b="b"/>
              <a:pathLst>
                <a:path w="375285" h="369570">
                  <a:moveTo>
                    <a:pt x="0" y="369320"/>
                  </a:moveTo>
                  <a:lnTo>
                    <a:pt x="374748" y="369320"/>
                  </a:lnTo>
                  <a:lnTo>
                    <a:pt x="374748" y="0"/>
                  </a:lnTo>
                  <a:lnTo>
                    <a:pt x="0" y="0"/>
                  </a:lnTo>
                  <a:lnTo>
                    <a:pt x="0" y="369320"/>
                  </a:lnTo>
                  <a:close/>
                </a:path>
              </a:pathLst>
            </a:custGeom>
            <a:ln w="12700">
              <a:solidFill>
                <a:srgbClr val="FFFFFF"/>
              </a:solidFill>
            </a:ln>
          </p:spPr>
          <p:txBody>
            <a:bodyPr wrap="square" lIns="0" tIns="0" rIns="0" bIns="0" rtlCol="0"/>
            <a:lstStyle/>
            <a:p>
              <a:endParaRPr/>
            </a:p>
          </p:txBody>
        </p:sp>
      </p:grpSp>
      <p:sp>
        <p:nvSpPr>
          <p:cNvPr id="7" name="object 7"/>
          <p:cNvSpPr txBox="1"/>
          <p:nvPr/>
        </p:nvSpPr>
        <p:spPr>
          <a:xfrm>
            <a:off x="5209544" y="3286439"/>
            <a:ext cx="2854325" cy="300355"/>
          </a:xfrm>
          <a:prstGeom prst="rect">
            <a:avLst/>
          </a:prstGeom>
        </p:spPr>
        <p:txBody>
          <a:bodyPr vert="horz" wrap="square" lIns="0" tIns="12700" rIns="0" bIns="0" rtlCol="0">
            <a:spAutoFit/>
          </a:bodyPr>
          <a:lstStyle/>
          <a:p>
            <a:pPr marL="12700">
              <a:lnSpc>
                <a:spcPct val="100000"/>
              </a:lnSpc>
              <a:spcBef>
                <a:spcPts val="100"/>
              </a:spcBef>
            </a:pPr>
            <a:r>
              <a:rPr sz="1800" spc="-45" dirty="0">
                <a:latin typeface="Arial"/>
                <a:cs typeface="Arial"/>
              </a:rPr>
              <a:t>Probability= </a:t>
            </a:r>
            <a:r>
              <a:rPr sz="1800" spc="-125" dirty="0">
                <a:latin typeface="Arial"/>
                <a:cs typeface="Arial"/>
              </a:rPr>
              <a:t>24+23+20+11=</a:t>
            </a:r>
            <a:r>
              <a:rPr sz="1800" spc="-275" dirty="0">
                <a:latin typeface="Arial"/>
                <a:cs typeface="Arial"/>
              </a:rPr>
              <a:t> </a:t>
            </a:r>
            <a:r>
              <a:rPr sz="1800" spc="-95" dirty="0">
                <a:latin typeface="Arial"/>
                <a:cs typeface="Arial"/>
              </a:rPr>
              <a:t>78</a:t>
            </a:r>
            <a:endParaRPr sz="1800">
              <a:latin typeface="Arial"/>
              <a:cs typeface="Arial"/>
            </a:endParaRPr>
          </a:p>
        </p:txBody>
      </p:sp>
      <p:sp>
        <p:nvSpPr>
          <p:cNvPr id="8" name="object 8"/>
          <p:cNvSpPr/>
          <p:nvPr/>
        </p:nvSpPr>
        <p:spPr>
          <a:xfrm>
            <a:off x="869429" y="1469014"/>
            <a:ext cx="10193655" cy="45085"/>
          </a:xfrm>
          <a:custGeom>
            <a:avLst/>
            <a:gdLst/>
            <a:ahLst/>
            <a:cxnLst/>
            <a:rect l="l" t="t" r="r" b="b"/>
            <a:pathLst>
              <a:path w="10193655" h="45084">
                <a:moveTo>
                  <a:pt x="0" y="44957"/>
                </a:moveTo>
                <a:lnTo>
                  <a:pt x="10193285" y="0"/>
                </a:lnTo>
              </a:path>
            </a:pathLst>
          </a:custGeom>
          <a:ln w="38099">
            <a:solidFill>
              <a:srgbClr val="5B9AD5"/>
            </a:solidFill>
          </a:ln>
        </p:spPr>
        <p:txBody>
          <a:bodyPr wrap="square" lIns="0" tIns="0" rIns="0" bIns="0" rtlCol="0"/>
          <a:lstStyle/>
          <a:p>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17571" y="609277"/>
            <a:ext cx="2560955" cy="701040"/>
          </a:xfrm>
          <a:prstGeom prst="rect">
            <a:avLst/>
          </a:prstGeom>
        </p:spPr>
        <p:txBody>
          <a:bodyPr vert="horz" wrap="square" lIns="0" tIns="16510" rIns="0" bIns="0" rtlCol="0">
            <a:spAutoFit/>
          </a:bodyPr>
          <a:lstStyle/>
          <a:p>
            <a:pPr marL="12700">
              <a:lnSpc>
                <a:spcPct val="100000"/>
              </a:lnSpc>
              <a:spcBef>
                <a:spcPts val="130"/>
              </a:spcBef>
            </a:pPr>
            <a:r>
              <a:rPr sz="4400" b="1" spc="-615" dirty="0">
                <a:latin typeface="Arial"/>
                <a:cs typeface="Arial"/>
              </a:rPr>
              <a:t>P</a:t>
            </a:r>
            <a:r>
              <a:rPr sz="4400" b="1" spc="-215" dirty="0">
                <a:latin typeface="Arial"/>
                <a:cs typeface="Arial"/>
              </a:rPr>
              <a:t>r</a:t>
            </a:r>
            <a:r>
              <a:rPr sz="4400" b="1" spc="-290" dirty="0">
                <a:latin typeface="Arial"/>
                <a:cs typeface="Arial"/>
              </a:rPr>
              <a:t>o</a:t>
            </a:r>
            <a:r>
              <a:rPr sz="4400" b="1" spc="-295" dirty="0">
                <a:latin typeface="Arial"/>
                <a:cs typeface="Arial"/>
              </a:rPr>
              <a:t>b</a:t>
            </a:r>
            <a:r>
              <a:rPr sz="4400" b="1" spc="-285" dirty="0">
                <a:latin typeface="Arial"/>
                <a:cs typeface="Arial"/>
              </a:rPr>
              <a:t>ab</a:t>
            </a:r>
            <a:r>
              <a:rPr sz="4400" b="1" spc="-160" dirty="0">
                <a:latin typeface="Arial"/>
                <a:cs typeface="Arial"/>
              </a:rPr>
              <a:t>i</a:t>
            </a:r>
            <a:r>
              <a:rPr sz="4400" b="1" spc="-175" dirty="0">
                <a:latin typeface="Arial"/>
                <a:cs typeface="Arial"/>
              </a:rPr>
              <a:t>li</a:t>
            </a:r>
            <a:r>
              <a:rPr sz="4400" b="1" spc="35" dirty="0">
                <a:latin typeface="Arial"/>
                <a:cs typeface="Arial"/>
              </a:rPr>
              <a:t>t</a:t>
            </a:r>
            <a:r>
              <a:rPr sz="4400" b="1" spc="-350" dirty="0">
                <a:latin typeface="Arial"/>
                <a:cs typeface="Arial"/>
              </a:rPr>
              <a:t>y</a:t>
            </a:r>
            <a:endParaRPr sz="4400">
              <a:latin typeface="Arial"/>
              <a:cs typeface="Arial"/>
            </a:endParaRPr>
          </a:p>
        </p:txBody>
      </p:sp>
      <p:sp>
        <p:nvSpPr>
          <p:cNvPr id="3" name="object 3"/>
          <p:cNvSpPr/>
          <p:nvPr/>
        </p:nvSpPr>
        <p:spPr>
          <a:xfrm>
            <a:off x="1177476" y="2048124"/>
            <a:ext cx="8146422" cy="3498220"/>
          </a:xfrm>
          <a:prstGeom prst="rect">
            <a:avLst/>
          </a:prstGeom>
          <a:blipFill>
            <a:blip r:embed="rId2" cstate="print"/>
            <a:stretch>
              <a:fillRect/>
            </a:stretch>
          </a:blipFill>
        </p:spPr>
        <p:txBody>
          <a:bodyPr wrap="square" lIns="0" tIns="0" rIns="0" bIns="0" rtlCol="0"/>
          <a:lstStyle/>
          <a:p>
            <a:endParaRPr/>
          </a:p>
        </p:txBody>
      </p:sp>
      <p:sp>
        <p:nvSpPr>
          <p:cNvPr id="4" name="object 4"/>
          <p:cNvSpPr txBox="1"/>
          <p:nvPr/>
        </p:nvSpPr>
        <p:spPr>
          <a:xfrm>
            <a:off x="4999359" y="3040694"/>
            <a:ext cx="4344670" cy="567690"/>
          </a:xfrm>
          <a:prstGeom prst="rect">
            <a:avLst/>
          </a:prstGeom>
        </p:spPr>
        <p:txBody>
          <a:bodyPr vert="horz" wrap="square" lIns="0" tIns="12700" rIns="0" bIns="0" rtlCol="0">
            <a:spAutoFit/>
          </a:bodyPr>
          <a:lstStyle/>
          <a:p>
            <a:pPr marL="12700">
              <a:lnSpc>
                <a:spcPts val="2130"/>
              </a:lnSpc>
              <a:spcBef>
                <a:spcPts val="100"/>
              </a:spcBef>
            </a:pPr>
            <a:r>
              <a:rPr sz="1800" spc="-70" dirty="0">
                <a:latin typeface="Arial"/>
                <a:cs typeface="Arial"/>
              </a:rPr>
              <a:t>24/78= </a:t>
            </a:r>
            <a:r>
              <a:rPr sz="1800" spc="-90" dirty="0">
                <a:latin typeface="Arial"/>
                <a:cs typeface="Arial"/>
              </a:rPr>
              <a:t>0.307 </a:t>
            </a:r>
            <a:r>
              <a:rPr sz="1800" spc="-70" dirty="0">
                <a:latin typeface="Arial"/>
                <a:cs typeface="Arial"/>
              </a:rPr>
              <a:t>Normalize </a:t>
            </a:r>
            <a:r>
              <a:rPr sz="1800" spc="-60" dirty="0">
                <a:latin typeface="Arial"/>
                <a:cs typeface="Arial"/>
              </a:rPr>
              <a:t>0.307</a:t>
            </a:r>
            <a:r>
              <a:rPr sz="1800" spc="-60" dirty="0">
                <a:latin typeface="Arial Black"/>
                <a:cs typeface="Arial Black"/>
              </a:rPr>
              <a:t>× </a:t>
            </a:r>
            <a:r>
              <a:rPr sz="1800" spc="-220" dirty="0">
                <a:latin typeface="Arial Black"/>
                <a:cs typeface="Arial Black"/>
              </a:rPr>
              <a:t>100 </a:t>
            </a:r>
            <a:r>
              <a:rPr sz="1800" spc="155" dirty="0">
                <a:latin typeface="Arial Black"/>
                <a:cs typeface="Arial Black"/>
              </a:rPr>
              <a:t>=</a:t>
            </a:r>
            <a:r>
              <a:rPr sz="1800" spc="-85" dirty="0">
                <a:latin typeface="Arial Black"/>
                <a:cs typeface="Arial Black"/>
              </a:rPr>
              <a:t> </a:t>
            </a:r>
            <a:r>
              <a:rPr sz="1800" spc="-229" dirty="0">
                <a:latin typeface="Arial Black"/>
                <a:cs typeface="Arial Black"/>
              </a:rPr>
              <a:t>30.7%</a:t>
            </a:r>
            <a:endParaRPr sz="1800">
              <a:latin typeface="Arial Black"/>
              <a:cs typeface="Arial Black"/>
            </a:endParaRPr>
          </a:p>
          <a:p>
            <a:pPr marL="12700">
              <a:lnSpc>
                <a:spcPts val="2130"/>
              </a:lnSpc>
            </a:pPr>
            <a:r>
              <a:rPr sz="1800" spc="-100" dirty="0">
                <a:latin typeface="Arial"/>
                <a:cs typeface="Arial"/>
              </a:rPr>
              <a:t>chance </a:t>
            </a:r>
            <a:r>
              <a:rPr sz="1800" spc="5" dirty="0">
                <a:latin typeface="Arial"/>
                <a:cs typeface="Arial"/>
              </a:rPr>
              <a:t>of </a:t>
            </a:r>
            <a:r>
              <a:rPr sz="1800" spc="-55" dirty="0">
                <a:latin typeface="Arial"/>
                <a:cs typeface="Arial"/>
              </a:rPr>
              <a:t>being</a:t>
            </a:r>
            <a:r>
              <a:rPr sz="1800" spc="-335" dirty="0">
                <a:latin typeface="Arial"/>
                <a:cs typeface="Arial"/>
              </a:rPr>
              <a:t> </a:t>
            </a:r>
            <a:r>
              <a:rPr sz="1800" spc="-105" dirty="0">
                <a:latin typeface="Arial"/>
                <a:cs typeface="Arial"/>
              </a:rPr>
              <a:t>chosen </a:t>
            </a:r>
            <a:r>
              <a:rPr sz="1800" spc="-35" dirty="0">
                <a:latin typeface="Arial"/>
                <a:cs typeface="Arial"/>
              </a:rPr>
              <a:t>probably</a:t>
            </a:r>
            <a:endParaRPr sz="1800">
              <a:latin typeface="Arial"/>
              <a:cs typeface="Arial"/>
            </a:endParaRPr>
          </a:p>
        </p:txBody>
      </p:sp>
      <p:sp>
        <p:nvSpPr>
          <p:cNvPr id="5" name="object 5"/>
          <p:cNvSpPr/>
          <p:nvPr/>
        </p:nvSpPr>
        <p:spPr>
          <a:xfrm>
            <a:off x="869429" y="1469014"/>
            <a:ext cx="10193655" cy="45085"/>
          </a:xfrm>
          <a:custGeom>
            <a:avLst/>
            <a:gdLst/>
            <a:ahLst/>
            <a:cxnLst/>
            <a:rect l="l" t="t" r="r" b="b"/>
            <a:pathLst>
              <a:path w="10193655" h="45084">
                <a:moveTo>
                  <a:pt x="0" y="44957"/>
                </a:moveTo>
                <a:lnTo>
                  <a:pt x="10193285" y="0"/>
                </a:lnTo>
              </a:path>
            </a:pathLst>
          </a:custGeom>
          <a:ln w="38099">
            <a:solidFill>
              <a:srgbClr val="5B9AD5"/>
            </a:solidFill>
          </a:ln>
        </p:spPr>
        <p:txBody>
          <a:bodyPr wrap="square" lIns="0" tIns="0" rIns="0" bIns="0" rtlCol="0"/>
          <a:lstStyle/>
          <a:p>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17571" y="609277"/>
            <a:ext cx="3194050" cy="701040"/>
          </a:xfrm>
          <a:prstGeom prst="rect">
            <a:avLst/>
          </a:prstGeom>
        </p:spPr>
        <p:txBody>
          <a:bodyPr vert="horz" wrap="square" lIns="0" tIns="16510" rIns="0" bIns="0" rtlCol="0">
            <a:spAutoFit/>
          </a:bodyPr>
          <a:lstStyle/>
          <a:p>
            <a:pPr marL="12700">
              <a:lnSpc>
                <a:spcPct val="100000"/>
              </a:lnSpc>
              <a:spcBef>
                <a:spcPts val="130"/>
              </a:spcBef>
            </a:pPr>
            <a:r>
              <a:rPr sz="4400" b="1" spc="-310" dirty="0">
                <a:latin typeface="Arial"/>
                <a:cs typeface="Arial"/>
              </a:rPr>
              <a:t>Reproduction</a:t>
            </a:r>
            <a:endParaRPr sz="4400">
              <a:latin typeface="Arial"/>
              <a:cs typeface="Arial"/>
            </a:endParaRPr>
          </a:p>
        </p:txBody>
      </p:sp>
      <p:sp>
        <p:nvSpPr>
          <p:cNvPr id="3" name="object 3"/>
          <p:cNvSpPr/>
          <p:nvPr/>
        </p:nvSpPr>
        <p:spPr>
          <a:xfrm>
            <a:off x="860919" y="2244531"/>
            <a:ext cx="9392412" cy="3511692"/>
          </a:xfrm>
          <a:prstGeom prst="rect">
            <a:avLst/>
          </a:prstGeom>
          <a:blipFill>
            <a:blip r:embed="rId2" cstate="print"/>
            <a:stretch>
              <a:fillRect/>
            </a:stretch>
          </a:blipFill>
        </p:spPr>
        <p:txBody>
          <a:bodyPr wrap="square" lIns="0" tIns="0" rIns="0" bIns="0" rtlCol="0"/>
          <a:lstStyle/>
          <a:p>
            <a:endParaRPr/>
          </a:p>
        </p:txBody>
      </p:sp>
      <p:sp>
        <p:nvSpPr>
          <p:cNvPr id="4" name="object 4"/>
          <p:cNvSpPr/>
          <p:nvPr/>
        </p:nvSpPr>
        <p:spPr>
          <a:xfrm>
            <a:off x="869429" y="1469014"/>
            <a:ext cx="10193655" cy="45085"/>
          </a:xfrm>
          <a:custGeom>
            <a:avLst/>
            <a:gdLst/>
            <a:ahLst/>
            <a:cxnLst/>
            <a:rect l="l" t="t" r="r" b="b"/>
            <a:pathLst>
              <a:path w="10193655" h="45084">
                <a:moveTo>
                  <a:pt x="0" y="44957"/>
                </a:moveTo>
                <a:lnTo>
                  <a:pt x="10193285" y="0"/>
                </a:lnTo>
              </a:path>
            </a:pathLst>
          </a:custGeom>
          <a:ln w="38099">
            <a:solidFill>
              <a:srgbClr val="5B9AD5"/>
            </a:solidFill>
          </a:ln>
        </p:spPr>
        <p:txBody>
          <a:bodyPr wrap="square" lIns="0" tIns="0" rIns="0" bIns="0" rtlCol="0"/>
          <a:lstStyle/>
          <a:p>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17571" y="609277"/>
            <a:ext cx="2320925" cy="701040"/>
          </a:xfrm>
          <a:prstGeom prst="rect">
            <a:avLst/>
          </a:prstGeom>
        </p:spPr>
        <p:txBody>
          <a:bodyPr vert="horz" wrap="square" lIns="0" tIns="16510" rIns="0" bIns="0" rtlCol="0">
            <a:spAutoFit/>
          </a:bodyPr>
          <a:lstStyle/>
          <a:p>
            <a:pPr marL="12700">
              <a:lnSpc>
                <a:spcPct val="100000"/>
              </a:lnSpc>
              <a:spcBef>
                <a:spcPts val="130"/>
              </a:spcBef>
            </a:pPr>
            <a:r>
              <a:rPr sz="4400" b="1" spc="-415" dirty="0">
                <a:latin typeface="Arial"/>
                <a:cs typeface="Arial"/>
              </a:rPr>
              <a:t>Crossover</a:t>
            </a:r>
            <a:endParaRPr sz="4400">
              <a:latin typeface="Arial"/>
              <a:cs typeface="Arial"/>
            </a:endParaRPr>
          </a:p>
        </p:txBody>
      </p:sp>
      <p:sp>
        <p:nvSpPr>
          <p:cNvPr id="3" name="object 3"/>
          <p:cNvSpPr/>
          <p:nvPr/>
        </p:nvSpPr>
        <p:spPr>
          <a:xfrm>
            <a:off x="1364020" y="2287798"/>
            <a:ext cx="8064729" cy="2928725"/>
          </a:xfrm>
          <a:prstGeom prst="rect">
            <a:avLst/>
          </a:prstGeom>
          <a:blipFill>
            <a:blip r:embed="rId2" cstate="print"/>
            <a:stretch>
              <a:fillRect/>
            </a:stretch>
          </a:blipFill>
        </p:spPr>
        <p:txBody>
          <a:bodyPr wrap="square" lIns="0" tIns="0" rIns="0" bIns="0" rtlCol="0"/>
          <a:lstStyle/>
          <a:p>
            <a:endParaRPr/>
          </a:p>
        </p:txBody>
      </p:sp>
      <p:sp>
        <p:nvSpPr>
          <p:cNvPr id="4" name="object 4"/>
          <p:cNvSpPr/>
          <p:nvPr/>
        </p:nvSpPr>
        <p:spPr>
          <a:xfrm>
            <a:off x="869429" y="1469014"/>
            <a:ext cx="10193655" cy="45085"/>
          </a:xfrm>
          <a:custGeom>
            <a:avLst/>
            <a:gdLst/>
            <a:ahLst/>
            <a:cxnLst/>
            <a:rect l="l" t="t" r="r" b="b"/>
            <a:pathLst>
              <a:path w="10193655" h="45084">
                <a:moveTo>
                  <a:pt x="0" y="44957"/>
                </a:moveTo>
                <a:lnTo>
                  <a:pt x="10193285" y="0"/>
                </a:lnTo>
              </a:path>
            </a:pathLst>
          </a:custGeom>
          <a:ln w="38099">
            <a:solidFill>
              <a:srgbClr val="5B9AD5"/>
            </a:solidFill>
          </a:ln>
        </p:spPr>
        <p:txBody>
          <a:bodyPr wrap="square" lIns="0" tIns="0" rIns="0" bIns="0" rtlCol="0"/>
          <a:lstStyle/>
          <a:p>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17571" y="572765"/>
            <a:ext cx="2392045" cy="758190"/>
          </a:xfrm>
          <a:prstGeom prst="rect">
            <a:avLst/>
          </a:prstGeom>
        </p:spPr>
        <p:txBody>
          <a:bodyPr vert="horz" wrap="square" lIns="0" tIns="13335" rIns="0" bIns="0" rtlCol="0">
            <a:spAutoFit/>
          </a:bodyPr>
          <a:lstStyle/>
          <a:p>
            <a:pPr marL="12700">
              <a:lnSpc>
                <a:spcPct val="100000"/>
              </a:lnSpc>
              <a:spcBef>
                <a:spcPts val="105"/>
              </a:spcBef>
            </a:pPr>
            <a:r>
              <a:rPr sz="4800" b="1" spc="-175" dirty="0">
                <a:latin typeface="Arial"/>
                <a:cs typeface="Arial"/>
              </a:rPr>
              <a:t>Mutation</a:t>
            </a:r>
            <a:endParaRPr sz="4800">
              <a:latin typeface="Arial"/>
              <a:cs typeface="Arial"/>
            </a:endParaRPr>
          </a:p>
        </p:txBody>
      </p:sp>
      <p:sp>
        <p:nvSpPr>
          <p:cNvPr id="3" name="object 3"/>
          <p:cNvSpPr/>
          <p:nvPr/>
        </p:nvSpPr>
        <p:spPr>
          <a:xfrm>
            <a:off x="762469" y="2349852"/>
            <a:ext cx="10240274" cy="3466329"/>
          </a:xfrm>
          <a:prstGeom prst="rect">
            <a:avLst/>
          </a:prstGeom>
          <a:blipFill>
            <a:blip r:embed="rId2" cstate="print"/>
            <a:stretch>
              <a:fillRect/>
            </a:stretch>
          </a:blipFill>
        </p:spPr>
        <p:txBody>
          <a:bodyPr wrap="square" lIns="0" tIns="0" rIns="0" bIns="0" rtlCol="0"/>
          <a:lstStyle/>
          <a:p>
            <a:endParaRPr/>
          </a:p>
        </p:txBody>
      </p:sp>
      <p:sp>
        <p:nvSpPr>
          <p:cNvPr id="4" name="object 4"/>
          <p:cNvSpPr/>
          <p:nvPr/>
        </p:nvSpPr>
        <p:spPr>
          <a:xfrm>
            <a:off x="869429" y="1469014"/>
            <a:ext cx="10193655" cy="45085"/>
          </a:xfrm>
          <a:custGeom>
            <a:avLst/>
            <a:gdLst/>
            <a:ahLst/>
            <a:cxnLst/>
            <a:rect l="l" t="t" r="r" b="b"/>
            <a:pathLst>
              <a:path w="10193655" h="45084">
                <a:moveTo>
                  <a:pt x="0" y="44957"/>
                </a:moveTo>
                <a:lnTo>
                  <a:pt x="10193285" y="0"/>
                </a:lnTo>
              </a:path>
            </a:pathLst>
          </a:custGeom>
          <a:ln w="38099">
            <a:solidFill>
              <a:srgbClr val="5B9AD5"/>
            </a:solidFill>
          </a:ln>
        </p:spPr>
        <p:txBody>
          <a:bodyPr wrap="square" lIns="0" tIns="0" rIns="0" bIns="0" rtlCol="0"/>
          <a:lstStyle/>
          <a:p>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17571" y="572765"/>
            <a:ext cx="4665345" cy="758190"/>
          </a:xfrm>
          <a:prstGeom prst="rect">
            <a:avLst/>
          </a:prstGeom>
        </p:spPr>
        <p:txBody>
          <a:bodyPr vert="horz" wrap="square" lIns="0" tIns="13335" rIns="0" bIns="0" rtlCol="0">
            <a:spAutoFit/>
          </a:bodyPr>
          <a:lstStyle/>
          <a:p>
            <a:pPr marL="12700">
              <a:lnSpc>
                <a:spcPct val="100000"/>
              </a:lnSpc>
              <a:spcBef>
                <a:spcPts val="105"/>
              </a:spcBef>
            </a:pPr>
            <a:r>
              <a:rPr sz="4800" b="1" spc="-500" dirty="0">
                <a:latin typeface="Arial"/>
                <a:cs typeface="Arial"/>
              </a:rPr>
              <a:t>Knapsack</a:t>
            </a:r>
            <a:r>
              <a:rPr sz="4800" b="1" spc="-405" dirty="0">
                <a:latin typeface="Arial"/>
                <a:cs typeface="Arial"/>
              </a:rPr>
              <a:t> </a:t>
            </a:r>
            <a:r>
              <a:rPr sz="4800" b="1" spc="-345" dirty="0">
                <a:latin typeface="Arial"/>
                <a:cs typeface="Arial"/>
              </a:rPr>
              <a:t>Problem</a:t>
            </a:r>
            <a:endParaRPr sz="4800">
              <a:latin typeface="Arial"/>
              <a:cs typeface="Arial"/>
            </a:endParaRPr>
          </a:p>
        </p:txBody>
      </p:sp>
      <p:sp>
        <p:nvSpPr>
          <p:cNvPr id="3" name="object 3"/>
          <p:cNvSpPr/>
          <p:nvPr/>
        </p:nvSpPr>
        <p:spPr>
          <a:xfrm>
            <a:off x="869429" y="1469014"/>
            <a:ext cx="10193655" cy="45085"/>
          </a:xfrm>
          <a:custGeom>
            <a:avLst/>
            <a:gdLst/>
            <a:ahLst/>
            <a:cxnLst/>
            <a:rect l="l" t="t" r="r" b="b"/>
            <a:pathLst>
              <a:path w="10193655" h="45084">
                <a:moveTo>
                  <a:pt x="0" y="44957"/>
                </a:moveTo>
                <a:lnTo>
                  <a:pt x="10193285" y="0"/>
                </a:lnTo>
              </a:path>
            </a:pathLst>
          </a:custGeom>
          <a:ln w="38099">
            <a:solidFill>
              <a:srgbClr val="5B9AD5"/>
            </a:solidFill>
          </a:ln>
        </p:spPr>
        <p:txBody>
          <a:bodyPr wrap="square" lIns="0" tIns="0" rIns="0" bIns="0" rtlCol="0"/>
          <a:lstStyle/>
          <a:p>
            <a:endParaRPr/>
          </a:p>
        </p:txBody>
      </p:sp>
      <p:sp>
        <p:nvSpPr>
          <p:cNvPr id="4" name="object 4"/>
          <p:cNvSpPr txBox="1"/>
          <p:nvPr/>
        </p:nvSpPr>
        <p:spPr>
          <a:xfrm>
            <a:off x="917563" y="1804094"/>
            <a:ext cx="10368280" cy="2165985"/>
          </a:xfrm>
          <a:prstGeom prst="rect">
            <a:avLst/>
          </a:prstGeom>
        </p:spPr>
        <p:txBody>
          <a:bodyPr vert="horz" wrap="square" lIns="0" tIns="49530" rIns="0" bIns="0" rtlCol="0">
            <a:spAutoFit/>
          </a:bodyPr>
          <a:lstStyle/>
          <a:p>
            <a:pPr marL="241300" marR="5080" indent="-229235" algn="just">
              <a:lnSpc>
                <a:spcPct val="90000"/>
              </a:lnSpc>
              <a:spcBef>
                <a:spcPts val="390"/>
              </a:spcBef>
              <a:buChar char="•"/>
              <a:tabLst>
                <a:tab pos="241935" algn="l"/>
              </a:tabLst>
            </a:pPr>
            <a:r>
              <a:rPr sz="2400" spc="-125" dirty="0">
                <a:latin typeface="Arial"/>
                <a:cs typeface="Arial"/>
              </a:rPr>
              <a:t>Let’s </a:t>
            </a:r>
            <a:r>
              <a:rPr sz="2400" spc="-220" dirty="0">
                <a:latin typeface="Arial"/>
                <a:cs typeface="Arial"/>
              </a:rPr>
              <a:t>say, </a:t>
            </a:r>
            <a:r>
              <a:rPr sz="2400" spc="-100" dirty="0">
                <a:latin typeface="Arial"/>
                <a:cs typeface="Arial"/>
              </a:rPr>
              <a:t>you </a:t>
            </a:r>
            <a:r>
              <a:rPr sz="2400" spc="-110" dirty="0">
                <a:latin typeface="Arial"/>
                <a:cs typeface="Arial"/>
              </a:rPr>
              <a:t>are going </a:t>
            </a:r>
            <a:r>
              <a:rPr sz="2400" spc="45" dirty="0">
                <a:latin typeface="Arial"/>
                <a:cs typeface="Arial"/>
              </a:rPr>
              <a:t>to </a:t>
            </a:r>
            <a:r>
              <a:rPr sz="2400" spc="-114" dirty="0">
                <a:latin typeface="Arial"/>
                <a:cs typeface="Arial"/>
              </a:rPr>
              <a:t>spend </a:t>
            </a:r>
            <a:r>
              <a:rPr sz="2400" spc="-185" dirty="0">
                <a:latin typeface="Arial"/>
                <a:cs typeface="Arial"/>
              </a:rPr>
              <a:t>a </a:t>
            </a:r>
            <a:r>
              <a:rPr sz="2400" spc="-20" dirty="0">
                <a:latin typeface="Arial"/>
                <a:cs typeface="Arial"/>
              </a:rPr>
              <a:t>month </a:t>
            </a:r>
            <a:r>
              <a:rPr sz="2400" spc="-45" dirty="0">
                <a:latin typeface="Arial"/>
                <a:cs typeface="Arial"/>
              </a:rPr>
              <a:t>in </a:t>
            </a:r>
            <a:r>
              <a:rPr sz="2400" spc="-20" dirty="0">
                <a:latin typeface="Arial"/>
                <a:cs typeface="Arial"/>
              </a:rPr>
              <a:t>the </a:t>
            </a:r>
            <a:r>
              <a:rPr sz="2400" spc="-95" dirty="0">
                <a:latin typeface="Arial"/>
                <a:cs typeface="Arial"/>
              </a:rPr>
              <a:t>wilderness. </a:t>
            </a:r>
            <a:r>
              <a:rPr sz="2400" spc="-120" dirty="0">
                <a:latin typeface="Arial"/>
                <a:cs typeface="Arial"/>
              </a:rPr>
              <a:t>Only </a:t>
            </a:r>
            <a:r>
              <a:rPr sz="2400" spc="-40" dirty="0">
                <a:latin typeface="Arial"/>
                <a:cs typeface="Arial"/>
              </a:rPr>
              <a:t>thing </a:t>
            </a:r>
            <a:r>
              <a:rPr sz="2400" spc="-100" dirty="0">
                <a:latin typeface="Arial"/>
                <a:cs typeface="Arial"/>
              </a:rPr>
              <a:t>you </a:t>
            </a:r>
            <a:r>
              <a:rPr sz="2400" spc="-110" dirty="0">
                <a:latin typeface="Arial"/>
                <a:cs typeface="Arial"/>
              </a:rPr>
              <a:t>are  </a:t>
            </a:r>
            <a:r>
              <a:rPr sz="2400" spc="-95" dirty="0">
                <a:latin typeface="Arial"/>
                <a:cs typeface="Arial"/>
              </a:rPr>
              <a:t>carrying </a:t>
            </a:r>
            <a:r>
              <a:rPr sz="2400" spc="-140" dirty="0">
                <a:latin typeface="Arial"/>
                <a:cs typeface="Arial"/>
              </a:rPr>
              <a:t>is </a:t>
            </a:r>
            <a:r>
              <a:rPr sz="2400" spc="-20" dirty="0">
                <a:latin typeface="Arial"/>
                <a:cs typeface="Arial"/>
              </a:rPr>
              <a:t>the </a:t>
            </a:r>
            <a:r>
              <a:rPr sz="2400" spc="-140" dirty="0">
                <a:latin typeface="Arial"/>
                <a:cs typeface="Arial"/>
              </a:rPr>
              <a:t>backpack </a:t>
            </a:r>
            <a:r>
              <a:rPr sz="2400" spc="-65" dirty="0">
                <a:latin typeface="Arial"/>
                <a:cs typeface="Arial"/>
              </a:rPr>
              <a:t>which </a:t>
            </a:r>
            <a:r>
              <a:rPr sz="2400" spc="-150" dirty="0">
                <a:latin typeface="Arial"/>
                <a:cs typeface="Arial"/>
              </a:rPr>
              <a:t>can </a:t>
            </a:r>
            <a:r>
              <a:rPr sz="2400" spc="-70" dirty="0">
                <a:latin typeface="Arial"/>
                <a:cs typeface="Arial"/>
              </a:rPr>
              <a:t>hold </a:t>
            </a:r>
            <a:r>
              <a:rPr sz="2400" spc="-185" dirty="0">
                <a:latin typeface="Arial"/>
                <a:cs typeface="Arial"/>
              </a:rPr>
              <a:t>a </a:t>
            </a:r>
            <a:r>
              <a:rPr sz="2400" spc="-100" dirty="0">
                <a:latin typeface="Arial"/>
                <a:cs typeface="Arial"/>
              </a:rPr>
              <a:t>maximum </a:t>
            </a:r>
            <a:r>
              <a:rPr sz="2400" spc="-60" dirty="0">
                <a:latin typeface="Arial"/>
                <a:cs typeface="Arial"/>
              </a:rPr>
              <a:t>weight </a:t>
            </a:r>
            <a:r>
              <a:rPr sz="2400" dirty="0">
                <a:latin typeface="Arial"/>
                <a:cs typeface="Arial"/>
              </a:rPr>
              <a:t>of </a:t>
            </a:r>
            <a:r>
              <a:rPr sz="2400" b="1" spc="-130" dirty="0">
                <a:latin typeface="Arial"/>
                <a:cs typeface="Arial"/>
              </a:rPr>
              <a:t>30 </a:t>
            </a:r>
            <a:r>
              <a:rPr sz="2400" b="1" spc="-204" dirty="0">
                <a:latin typeface="Arial"/>
                <a:cs typeface="Arial"/>
              </a:rPr>
              <a:t>kg</a:t>
            </a:r>
            <a:r>
              <a:rPr sz="2400" spc="-204" dirty="0">
                <a:latin typeface="Arial"/>
                <a:cs typeface="Arial"/>
              </a:rPr>
              <a:t>. </a:t>
            </a:r>
            <a:r>
              <a:rPr sz="2400" spc="-80" dirty="0">
                <a:latin typeface="Arial"/>
                <a:cs typeface="Arial"/>
              </a:rPr>
              <a:t>Now </a:t>
            </a:r>
            <a:r>
              <a:rPr sz="2400" spc="-100" dirty="0">
                <a:latin typeface="Arial"/>
                <a:cs typeface="Arial"/>
              </a:rPr>
              <a:t>you  </a:t>
            </a:r>
            <a:r>
              <a:rPr sz="2400" spc="-160" dirty="0">
                <a:latin typeface="Arial"/>
                <a:cs typeface="Arial"/>
              </a:rPr>
              <a:t>have </a:t>
            </a:r>
            <a:r>
              <a:rPr sz="2400" spc="-20" dirty="0">
                <a:latin typeface="Arial"/>
                <a:cs typeface="Arial"/>
              </a:rPr>
              <a:t>different </a:t>
            </a:r>
            <a:r>
              <a:rPr sz="2400" spc="-90" dirty="0">
                <a:latin typeface="Arial"/>
                <a:cs typeface="Arial"/>
              </a:rPr>
              <a:t>survival </a:t>
            </a:r>
            <a:r>
              <a:rPr sz="2400" spc="-60" dirty="0">
                <a:latin typeface="Arial"/>
                <a:cs typeface="Arial"/>
              </a:rPr>
              <a:t>items, </a:t>
            </a:r>
            <a:r>
              <a:rPr sz="2400" spc="-145" dirty="0">
                <a:latin typeface="Arial"/>
                <a:cs typeface="Arial"/>
              </a:rPr>
              <a:t>each </a:t>
            </a:r>
            <a:r>
              <a:rPr sz="2400" spc="-120" dirty="0">
                <a:latin typeface="Arial"/>
                <a:cs typeface="Arial"/>
              </a:rPr>
              <a:t>having </a:t>
            </a:r>
            <a:r>
              <a:rPr sz="2400" spc="-40" dirty="0">
                <a:latin typeface="Arial"/>
                <a:cs typeface="Arial"/>
              </a:rPr>
              <a:t>its </a:t>
            </a:r>
            <a:r>
              <a:rPr sz="2400" spc="-50" dirty="0">
                <a:latin typeface="Arial"/>
                <a:cs typeface="Arial"/>
              </a:rPr>
              <a:t>own </a:t>
            </a:r>
            <a:r>
              <a:rPr sz="2400" spc="-90" dirty="0">
                <a:latin typeface="Arial"/>
                <a:cs typeface="Arial"/>
              </a:rPr>
              <a:t>“Survival </a:t>
            </a:r>
            <a:r>
              <a:rPr sz="2400" spc="-60" dirty="0">
                <a:latin typeface="Arial"/>
                <a:cs typeface="Arial"/>
              </a:rPr>
              <a:t>Points” </a:t>
            </a:r>
            <a:r>
              <a:rPr sz="2400" spc="-65" dirty="0">
                <a:latin typeface="Arial"/>
                <a:cs typeface="Arial"/>
              </a:rPr>
              <a:t>(which </a:t>
            </a:r>
            <a:r>
              <a:rPr sz="2400" spc="-110" dirty="0">
                <a:latin typeface="Arial"/>
                <a:cs typeface="Arial"/>
              </a:rPr>
              <a:t>are  </a:t>
            </a:r>
            <a:r>
              <a:rPr sz="2400" spc="-120" dirty="0">
                <a:latin typeface="Arial"/>
                <a:cs typeface="Arial"/>
              </a:rPr>
              <a:t>given </a:t>
            </a:r>
            <a:r>
              <a:rPr sz="2400" spc="-5" dirty="0">
                <a:latin typeface="Arial"/>
                <a:cs typeface="Arial"/>
              </a:rPr>
              <a:t>for </a:t>
            </a:r>
            <a:r>
              <a:rPr sz="2400" spc="-145" dirty="0">
                <a:latin typeface="Arial"/>
                <a:cs typeface="Arial"/>
              </a:rPr>
              <a:t>each </a:t>
            </a:r>
            <a:r>
              <a:rPr sz="2400" spc="-20" dirty="0">
                <a:latin typeface="Arial"/>
                <a:cs typeface="Arial"/>
              </a:rPr>
              <a:t>item </a:t>
            </a:r>
            <a:r>
              <a:rPr sz="2400" spc="-45" dirty="0">
                <a:latin typeface="Arial"/>
                <a:cs typeface="Arial"/>
              </a:rPr>
              <a:t>in </a:t>
            </a:r>
            <a:r>
              <a:rPr sz="2400" spc="-20" dirty="0">
                <a:latin typeface="Arial"/>
                <a:cs typeface="Arial"/>
              </a:rPr>
              <a:t>the </a:t>
            </a:r>
            <a:r>
              <a:rPr sz="2400" spc="-55" dirty="0">
                <a:latin typeface="Arial"/>
                <a:cs typeface="Arial"/>
              </a:rPr>
              <a:t>table). </a:t>
            </a:r>
            <a:r>
              <a:rPr sz="2400" spc="-229" dirty="0">
                <a:latin typeface="Arial"/>
                <a:cs typeface="Arial"/>
              </a:rPr>
              <a:t>So, </a:t>
            </a:r>
            <a:r>
              <a:rPr sz="2400" spc="-60" dirty="0">
                <a:latin typeface="Arial"/>
                <a:cs typeface="Arial"/>
              </a:rPr>
              <a:t>your </a:t>
            </a:r>
            <a:r>
              <a:rPr sz="2400" spc="-65" dirty="0">
                <a:latin typeface="Arial"/>
                <a:cs typeface="Arial"/>
              </a:rPr>
              <a:t>objective </a:t>
            </a:r>
            <a:r>
              <a:rPr sz="2400" spc="-140" dirty="0">
                <a:latin typeface="Arial"/>
                <a:cs typeface="Arial"/>
              </a:rPr>
              <a:t>is </a:t>
            </a:r>
            <a:r>
              <a:rPr sz="2400" spc="-120" dirty="0">
                <a:latin typeface="Arial"/>
                <a:cs typeface="Arial"/>
              </a:rPr>
              <a:t>maximize </a:t>
            </a:r>
            <a:r>
              <a:rPr sz="2400" spc="-45" dirty="0">
                <a:latin typeface="Arial"/>
                <a:cs typeface="Arial"/>
              </a:rPr>
              <a:t>the </a:t>
            </a:r>
            <a:r>
              <a:rPr sz="2400" spc="-100" dirty="0">
                <a:latin typeface="Arial"/>
                <a:cs typeface="Arial"/>
              </a:rPr>
              <a:t>survival  </a:t>
            </a:r>
            <a:r>
              <a:rPr sz="2400" spc="-50" dirty="0">
                <a:latin typeface="Arial"/>
                <a:cs typeface="Arial"/>
              </a:rPr>
              <a:t>points.</a:t>
            </a:r>
            <a:endParaRPr sz="2400" dirty="0">
              <a:latin typeface="Arial"/>
              <a:cs typeface="Arial"/>
            </a:endParaRPr>
          </a:p>
          <a:p>
            <a:pPr marL="241300" indent="-229235" algn="just">
              <a:lnSpc>
                <a:spcPct val="100000"/>
              </a:lnSpc>
              <a:spcBef>
                <a:spcPts val="725"/>
              </a:spcBef>
              <a:buChar char="•"/>
              <a:tabLst>
                <a:tab pos="241935" algn="l"/>
              </a:tabLst>
            </a:pPr>
            <a:r>
              <a:rPr sz="2400" spc="-125" dirty="0">
                <a:latin typeface="Arial"/>
                <a:cs typeface="Arial"/>
              </a:rPr>
              <a:t>Here </a:t>
            </a:r>
            <a:r>
              <a:rPr sz="2400" spc="-140" dirty="0">
                <a:latin typeface="Arial"/>
                <a:cs typeface="Arial"/>
              </a:rPr>
              <a:t>is </a:t>
            </a:r>
            <a:r>
              <a:rPr sz="2400" spc="-20" dirty="0">
                <a:latin typeface="Arial"/>
                <a:cs typeface="Arial"/>
              </a:rPr>
              <a:t>the </a:t>
            </a:r>
            <a:r>
              <a:rPr sz="2400" spc="-55" dirty="0">
                <a:latin typeface="Arial"/>
                <a:cs typeface="Arial"/>
              </a:rPr>
              <a:t>table </a:t>
            </a:r>
            <a:r>
              <a:rPr sz="2400" spc="-110" dirty="0">
                <a:latin typeface="Arial"/>
                <a:cs typeface="Arial"/>
              </a:rPr>
              <a:t>giving </a:t>
            </a:r>
            <a:r>
              <a:rPr sz="2400" spc="-80" dirty="0">
                <a:latin typeface="Arial"/>
                <a:cs typeface="Arial"/>
              </a:rPr>
              <a:t>details </a:t>
            </a:r>
            <a:r>
              <a:rPr sz="2400" spc="-55" dirty="0">
                <a:latin typeface="Arial"/>
                <a:cs typeface="Arial"/>
              </a:rPr>
              <a:t>about </a:t>
            </a:r>
            <a:r>
              <a:rPr sz="2400" spc="-145" dirty="0">
                <a:latin typeface="Arial"/>
                <a:cs typeface="Arial"/>
              </a:rPr>
              <a:t>each</a:t>
            </a:r>
            <a:r>
              <a:rPr sz="2400" spc="-455" dirty="0">
                <a:latin typeface="Arial"/>
                <a:cs typeface="Arial"/>
              </a:rPr>
              <a:t> </a:t>
            </a:r>
            <a:r>
              <a:rPr sz="2400" spc="-25" dirty="0">
                <a:latin typeface="Arial"/>
                <a:cs typeface="Arial"/>
              </a:rPr>
              <a:t>item.</a:t>
            </a:r>
            <a:endParaRPr sz="2400" dirty="0">
              <a:latin typeface="Arial"/>
              <a:cs typeface="Arial"/>
            </a:endParaRPr>
          </a:p>
        </p:txBody>
      </p:sp>
      <p:sp>
        <p:nvSpPr>
          <p:cNvPr id="5" name="object 5"/>
          <p:cNvSpPr/>
          <p:nvPr/>
        </p:nvSpPr>
        <p:spPr>
          <a:xfrm>
            <a:off x="1892104" y="4157664"/>
            <a:ext cx="8146953" cy="1952625"/>
          </a:xfrm>
          <a:prstGeom prst="rect">
            <a:avLst/>
          </a:prstGeom>
          <a:blipFill>
            <a:blip r:embed="rId2" cstate="print"/>
            <a:stretch>
              <a:fillRect/>
            </a:stretch>
          </a:blipFill>
        </p:spPr>
        <p:txBody>
          <a:bodyPr wrap="square" lIns="0" tIns="0" rIns="0" bIns="0" rtlCol="0"/>
          <a:lstStyle/>
          <a:p>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smtClean="0"/>
              <a:t>Choose an initial population of four. Then choose best three subsequently (Encoding hint: 1 if item is chosen 0 otherwise)</a:t>
            </a:r>
          </a:p>
          <a:p>
            <a:r>
              <a:rPr lang="en-US" dirty="0" smtClean="0"/>
              <a:t>Decide crossover point.</a:t>
            </a:r>
          </a:p>
          <a:p>
            <a:r>
              <a:rPr lang="en-US" dirty="0" smtClean="0"/>
              <a:t>Chance of mutation = 50 items in 100 generations.</a:t>
            </a:r>
          </a:p>
          <a:p>
            <a:r>
              <a:rPr lang="en-US" dirty="0" smtClean="0"/>
              <a:t>Step by step solution ahead</a:t>
            </a:r>
          </a:p>
          <a:p>
            <a:endParaRPr lang="en-US" dirty="0"/>
          </a:p>
        </p:txBody>
      </p:sp>
    </p:spTree>
    <p:extLst>
      <p:ext uri="{BB962C8B-B14F-4D97-AF65-F5344CB8AC3E}">
        <p14:creationId xmlns:p14="http://schemas.microsoft.com/office/powerpoint/2010/main" val="9285745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874B08-10D2-4010-BD47-2D99D471289C}"/>
              </a:ext>
            </a:extLst>
          </p:cNvPr>
          <p:cNvSpPr>
            <a:spLocks noGrp="1"/>
          </p:cNvSpPr>
          <p:nvPr>
            <p:ph type="title"/>
          </p:nvPr>
        </p:nvSpPr>
        <p:spPr/>
        <p:txBody>
          <a:bodyPr/>
          <a:lstStyle/>
          <a:p>
            <a:r>
              <a:rPr lang="en-US" b="1" dirty="0">
                <a:solidFill>
                  <a:schemeClr val="tx2"/>
                </a:solidFill>
              </a:rPr>
              <a:t>Local Search</a:t>
            </a:r>
            <a:endParaRPr lang="en-US" dirty="0"/>
          </a:p>
        </p:txBody>
      </p:sp>
      <p:sp>
        <p:nvSpPr>
          <p:cNvPr id="3" name="Content Placeholder 2">
            <a:extLst>
              <a:ext uri="{FF2B5EF4-FFF2-40B4-BE49-F238E27FC236}">
                <a16:creationId xmlns:a16="http://schemas.microsoft.com/office/drawing/2014/main" id="{5DA1B684-87BE-4F6E-91E4-F9DF615BDC64}"/>
              </a:ext>
            </a:extLst>
          </p:cNvPr>
          <p:cNvSpPr>
            <a:spLocks noGrp="1"/>
          </p:cNvSpPr>
          <p:nvPr>
            <p:ph idx="1"/>
          </p:nvPr>
        </p:nvSpPr>
        <p:spPr/>
        <p:txBody>
          <a:bodyPr/>
          <a:lstStyle/>
          <a:p>
            <a:r>
              <a:rPr lang="en-US" dirty="0"/>
              <a:t>Use single current state and move to the neighboring state.</a:t>
            </a:r>
          </a:p>
          <a:p>
            <a:r>
              <a:rPr lang="en-US" b="1" dirty="0"/>
              <a:t>Idea: </a:t>
            </a:r>
            <a:r>
              <a:rPr lang="en-US" dirty="0"/>
              <a:t>Start with an initial guess at a solution and incrementally improve it until it is one.</a:t>
            </a:r>
          </a:p>
          <a:p>
            <a:endParaRPr lang="en-US" b="1" dirty="0"/>
          </a:p>
        </p:txBody>
      </p:sp>
    </p:spTree>
    <p:extLst>
      <p:ext uri="{BB962C8B-B14F-4D97-AF65-F5344CB8AC3E}">
        <p14:creationId xmlns:p14="http://schemas.microsoft.com/office/powerpoint/2010/main" val="110052330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cstate="print">
            <a:extLst>
              <a:ext uri="{BEBA8EAE-BF5A-486C-A8C5-ECC9F3942E4B}">
                <a14:imgProps xmlns:a14="http://schemas.microsoft.com/office/drawing/2010/main">
                  <a14:imgLayer r:embed="rId3">
                    <a14:imgEffect>
                      <a14:sharpenSoften amount="50000"/>
                    </a14:imgEffect>
                  </a14:imgLayer>
                </a14:imgProps>
              </a:ext>
              <a:ext uri="{28A0092B-C50C-407E-A947-70E740481C1C}">
                <a14:useLocalDpi xmlns:a14="http://schemas.microsoft.com/office/drawing/2010/main" val="0"/>
              </a:ext>
            </a:extLst>
          </a:blip>
          <a:stretch>
            <a:fillRect/>
          </a:stretch>
        </p:blipFill>
        <p:spPr>
          <a:xfrm rot="5400000">
            <a:off x="2246107" y="528450"/>
            <a:ext cx="6757064" cy="5902036"/>
          </a:xfrm>
        </p:spPr>
      </p:pic>
    </p:spTree>
    <p:extLst>
      <p:ext uri="{BB962C8B-B14F-4D97-AF65-F5344CB8AC3E}">
        <p14:creationId xmlns:p14="http://schemas.microsoft.com/office/powerpoint/2010/main" val="95156998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cstate="print">
            <a:extLst>
              <a:ext uri="{BEBA8EAE-BF5A-486C-A8C5-ECC9F3942E4B}">
                <a14:imgProps xmlns:a14="http://schemas.microsoft.com/office/drawing/2010/main">
                  <a14:imgLayer r:embed="rId3">
                    <a14:imgEffect>
                      <a14:sharpenSoften amount="50000"/>
                    </a14:imgEffect>
                  </a14:imgLayer>
                </a14:imgProps>
              </a:ext>
              <a:ext uri="{28A0092B-C50C-407E-A947-70E740481C1C}">
                <a14:useLocalDpi xmlns:a14="http://schemas.microsoft.com/office/drawing/2010/main" val="0"/>
              </a:ext>
            </a:extLst>
          </a:blip>
          <a:stretch>
            <a:fillRect/>
          </a:stretch>
        </p:blipFill>
        <p:spPr>
          <a:xfrm rot="5400000">
            <a:off x="1926769" y="388917"/>
            <a:ext cx="6739247" cy="6198919"/>
          </a:xfrm>
        </p:spPr>
      </p:pic>
    </p:spTree>
    <p:extLst>
      <p:ext uri="{BB962C8B-B14F-4D97-AF65-F5344CB8AC3E}">
        <p14:creationId xmlns:p14="http://schemas.microsoft.com/office/powerpoint/2010/main" val="368062551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cstate="print">
            <a:extLst>
              <a:ext uri="{BEBA8EAE-BF5A-486C-A8C5-ECC9F3942E4B}">
                <a14:imgProps xmlns:a14="http://schemas.microsoft.com/office/drawing/2010/main">
                  <a14:imgLayer r:embed="rId3">
                    <a14:imgEffect>
                      <a14:sharpenSoften amount="50000"/>
                    </a14:imgEffect>
                  </a14:imgLayer>
                </a14:imgProps>
              </a:ext>
              <a:ext uri="{28A0092B-C50C-407E-A947-70E740481C1C}">
                <a14:useLocalDpi xmlns:a14="http://schemas.microsoft.com/office/drawing/2010/main" val="0"/>
              </a:ext>
            </a:extLst>
          </a:blip>
          <a:stretch>
            <a:fillRect/>
          </a:stretch>
        </p:blipFill>
        <p:spPr>
          <a:xfrm>
            <a:off x="2351314" y="1436915"/>
            <a:ext cx="7255823" cy="4310742"/>
          </a:xfrm>
        </p:spPr>
      </p:pic>
    </p:spTree>
    <p:extLst>
      <p:ext uri="{BB962C8B-B14F-4D97-AF65-F5344CB8AC3E}">
        <p14:creationId xmlns:p14="http://schemas.microsoft.com/office/powerpoint/2010/main" val="90607234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cstate="print">
            <a:extLst>
              <a:ext uri="{BEBA8EAE-BF5A-486C-A8C5-ECC9F3942E4B}">
                <a14:imgProps xmlns:a14="http://schemas.microsoft.com/office/drawing/2010/main">
                  <a14:imgLayer r:embed="rId3">
                    <a14:imgEffect>
                      <a14:sharpenSoften amount="50000"/>
                    </a14:imgEffect>
                  </a14:imgLayer>
                </a14:imgProps>
              </a:ext>
              <a:ext uri="{28A0092B-C50C-407E-A947-70E740481C1C}">
                <a14:useLocalDpi xmlns:a14="http://schemas.microsoft.com/office/drawing/2010/main" val="0"/>
              </a:ext>
            </a:extLst>
          </a:blip>
          <a:stretch>
            <a:fillRect/>
          </a:stretch>
        </p:blipFill>
        <p:spPr>
          <a:xfrm rot="5400000">
            <a:off x="2149432" y="486889"/>
            <a:ext cx="6614559" cy="5854535"/>
          </a:xfrm>
        </p:spPr>
      </p:pic>
    </p:spTree>
    <p:extLst>
      <p:ext uri="{BB962C8B-B14F-4D97-AF65-F5344CB8AC3E}">
        <p14:creationId xmlns:p14="http://schemas.microsoft.com/office/powerpoint/2010/main" val="354580214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cstate="print">
            <a:extLst>
              <a:ext uri="{BEBA8EAE-BF5A-486C-A8C5-ECC9F3942E4B}">
                <a14:imgProps xmlns:a14="http://schemas.microsoft.com/office/drawing/2010/main">
                  <a14:imgLayer r:embed="rId3">
                    <a14:imgEffect>
                      <a14:sharpenSoften amount="50000"/>
                    </a14:imgEffect>
                  </a14:imgLayer>
                </a14:imgProps>
              </a:ext>
              <a:ext uri="{28A0092B-C50C-407E-A947-70E740481C1C}">
                <a14:useLocalDpi xmlns:a14="http://schemas.microsoft.com/office/drawing/2010/main" val="0"/>
              </a:ext>
            </a:extLst>
          </a:blip>
          <a:stretch>
            <a:fillRect/>
          </a:stretch>
        </p:blipFill>
        <p:spPr>
          <a:xfrm rot="5400000">
            <a:off x="2743580" y="315078"/>
            <a:ext cx="6708798" cy="6377049"/>
          </a:xfrm>
        </p:spPr>
      </p:pic>
      <p:sp>
        <p:nvSpPr>
          <p:cNvPr id="5" name="TextBox 4"/>
          <p:cNvSpPr txBox="1"/>
          <p:nvPr/>
        </p:nvSpPr>
        <p:spPr>
          <a:xfrm>
            <a:off x="9630889" y="2850079"/>
            <a:ext cx="1971304" cy="1754326"/>
          </a:xfrm>
          <a:prstGeom prst="rect">
            <a:avLst/>
          </a:prstGeom>
          <a:noFill/>
        </p:spPr>
        <p:txBody>
          <a:bodyPr wrap="square" rtlCol="0">
            <a:spAutoFit/>
          </a:bodyPr>
          <a:lstStyle/>
          <a:p>
            <a:r>
              <a:rPr lang="en-US" dirty="0" smtClean="0"/>
              <a:t>You can do the third iteration on your own now. First two iterations have been done by me.</a:t>
            </a:r>
            <a:endParaRPr lang="en-US" dirty="0"/>
          </a:p>
        </p:txBody>
      </p:sp>
    </p:spTree>
    <p:extLst>
      <p:ext uri="{BB962C8B-B14F-4D97-AF65-F5344CB8AC3E}">
        <p14:creationId xmlns:p14="http://schemas.microsoft.com/office/powerpoint/2010/main" val="175972302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17571" y="572765"/>
            <a:ext cx="2642235" cy="758190"/>
          </a:xfrm>
          <a:prstGeom prst="rect">
            <a:avLst/>
          </a:prstGeom>
        </p:spPr>
        <p:txBody>
          <a:bodyPr vert="horz" wrap="square" lIns="0" tIns="13335" rIns="0" bIns="0" rtlCol="0">
            <a:spAutoFit/>
          </a:bodyPr>
          <a:lstStyle/>
          <a:p>
            <a:pPr marL="12700">
              <a:lnSpc>
                <a:spcPct val="100000"/>
              </a:lnSpc>
              <a:spcBef>
                <a:spcPts val="105"/>
              </a:spcBef>
            </a:pPr>
            <a:r>
              <a:rPr sz="4800" b="1" spc="-320" dirty="0">
                <a:latin typeface="Arial"/>
                <a:cs typeface="Arial"/>
              </a:rPr>
              <a:t>Properties</a:t>
            </a:r>
            <a:endParaRPr sz="4800">
              <a:latin typeface="Arial"/>
              <a:cs typeface="Arial"/>
            </a:endParaRPr>
          </a:p>
        </p:txBody>
      </p:sp>
      <p:sp>
        <p:nvSpPr>
          <p:cNvPr id="3" name="object 3"/>
          <p:cNvSpPr/>
          <p:nvPr/>
        </p:nvSpPr>
        <p:spPr>
          <a:xfrm>
            <a:off x="1110012" y="2299943"/>
            <a:ext cx="7568370" cy="2339910"/>
          </a:xfrm>
          <a:prstGeom prst="rect">
            <a:avLst/>
          </a:prstGeom>
          <a:blipFill>
            <a:blip r:embed="rId2" cstate="print"/>
            <a:stretch>
              <a:fillRect/>
            </a:stretch>
          </a:blipFill>
        </p:spPr>
        <p:txBody>
          <a:bodyPr wrap="square" lIns="0" tIns="0" rIns="0" bIns="0" rtlCol="0"/>
          <a:lstStyle/>
          <a:p>
            <a:endParaRPr/>
          </a:p>
        </p:txBody>
      </p:sp>
      <p:sp>
        <p:nvSpPr>
          <p:cNvPr id="4" name="object 4"/>
          <p:cNvSpPr/>
          <p:nvPr/>
        </p:nvSpPr>
        <p:spPr>
          <a:xfrm>
            <a:off x="869429" y="1469014"/>
            <a:ext cx="10193655" cy="45085"/>
          </a:xfrm>
          <a:custGeom>
            <a:avLst/>
            <a:gdLst/>
            <a:ahLst/>
            <a:cxnLst/>
            <a:rect l="l" t="t" r="r" b="b"/>
            <a:pathLst>
              <a:path w="10193655" h="45084">
                <a:moveTo>
                  <a:pt x="0" y="44957"/>
                </a:moveTo>
                <a:lnTo>
                  <a:pt x="10193285" y="0"/>
                </a:lnTo>
              </a:path>
            </a:pathLst>
          </a:custGeom>
          <a:ln w="38099">
            <a:solidFill>
              <a:srgbClr val="5B9AD5"/>
            </a:solidFill>
          </a:ln>
        </p:spPr>
        <p:txBody>
          <a:bodyPr wrap="square" lIns="0" tIns="0" rIns="0" bIns="0" rtlCol="0"/>
          <a:lstStyle/>
          <a:p>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3E969-CEAA-46F8-9D50-23CA05EF0170}"/>
              </a:ext>
            </a:extLst>
          </p:cNvPr>
          <p:cNvSpPr>
            <a:spLocks noGrp="1"/>
          </p:cNvSpPr>
          <p:nvPr>
            <p:ph type="title"/>
          </p:nvPr>
        </p:nvSpPr>
        <p:spPr/>
        <p:txBody>
          <a:bodyPr>
            <a:normAutofit/>
          </a:bodyPr>
          <a:lstStyle/>
          <a:p>
            <a:r>
              <a:rPr lang="en-US" b="1" dirty="0">
                <a:solidFill>
                  <a:srgbClr val="0070C0"/>
                </a:solidFill>
              </a:rPr>
              <a:t>Hill Climbing Algorithm</a:t>
            </a:r>
            <a:br>
              <a:rPr lang="en-US" b="1" dirty="0">
                <a:solidFill>
                  <a:srgbClr val="0070C0"/>
                </a:solidFill>
              </a:rPr>
            </a:br>
            <a:r>
              <a:rPr lang="en-US" sz="3200" dirty="0"/>
              <a:t>(Local Search, Greedy Approach, No backtrack)</a:t>
            </a:r>
            <a:endParaRPr lang="en-US" dirty="0"/>
          </a:p>
        </p:txBody>
      </p:sp>
      <p:sp>
        <p:nvSpPr>
          <p:cNvPr id="3" name="Content Placeholder 2">
            <a:extLst>
              <a:ext uri="{FF2B5EF4-FFF2-40B4-BE49-F238E27FC236}">
                <a16:creationId xmlns:a16="http://schemas.microsoft.com/office/drawing/2014/main" id="{8E64F6CC-33CE-400F-955C-F3E0C4800696}"/>
              </a:ext>
            </a:extLst>
          </p:cNvPr>
          <p:cNvSpPr>
            <a:spLocks noGrp="1"/>
          </p:cNvSpPr>
          <p:nvPr>
            <p:ph idx="1"/>
          </p:nvPr>
        </p:nvSpPr>
        <p:spPr/>
        <p:txBody>
          <a:bodyPr>
            <a:normAutofit lnSpcReduction="10000"/>
          </a:bodyPr>
          <a:lstStyle/>
          <a:p>
            <a:r>
              <a:rPr lang="en-US" dirty="0"/>
              <a:t>In this algorithm, we don't need to maintain and handle the search tree or graph as it only keeps a single current state</a:t>
            </a:r>
          </a:p>
          <a:p>
            <a:r>
              <a:rPr lang="en-US" dirty="0"/>
              <a:t>Hill climbing algorithm continuously moves in the direction of increasing elevation/value to find the peak or best solution to the problem.</a:t>
            </a:r>
          </a:p>
          <a:p>
            <a:r>
              <a:rPr lang="en-US" dirty="0"/>
              <a:t>It terminates when it reaches a peak value where no neighbor has a higher value.</a:t>
            </a:r>
          </a:p>
          <a:p>
            <a:r>
              <a:rPr lang="en-US" dirty="0"/>
              <a:t>It is also called </a:t>
            </a:r>
            <a:r>
              <a:rPr lang="en-US" b="1" dirty="0">
                <a:solidFill>
                  <a:srgbClr val="0070C0"/>
                </a:solidFill>
              </a:rPr>
              <a:t>greedy local search </a:t>
            </a:r>
            <a:r>
              <a:rPr lang="en-US" dirty="0"/>
              <a:t>as it only looks to its good immediate neighbor state and not beyond that.</a:t>
            </a:r>
          </a:p>
          <a:p>
            <a:r>
              <a:rPr lang="en-US" dirty="0"/>
              <a:t>.</a:t>
            </a:r>
          </a:p>
        </p:txBody>
      </p:sp>
    </p:spTree>
    <p:extLst>
      <p:ext uri="{BB962C8B-B14F-4D97-AF65-F5344CB8AC3E}">
        <p14:creationId xmlns:p14="http://schemas.microsoft.com/office/powerpoint/2010/main" val="29575835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592F8A-167E-46D9-B85A-79371C20D918}"/>
              </a:ext>
            </a:extLst>
          </p:cNvPr>
          <p:cNvSpPr>
            <a:spLocks noGrp="1"/>
          </p:cNvSpPr>
          <p:nvPr>
            <p:ph type="title"/>
          </p:nvPr>
        </p:nvSpPr>
        <p:spPr/>
        <p:txBody>
          <a:bodyPr/>
          <a:lstStyle/>
          <a:p>
            <a:r>
              <a:rPr lang="en-US" b="1" dirty="0">
                <a:solidFill>
                  <a:srgbClr val="0070C0"/>
                </a:solidFill>
              </a:rPr>
              <a:t>Algorithm</a:t>
            </a:r>
          </a:p>
        </p:txBody>
      </p:sp>
      <p:sp>
        <p:nvSpPr>
          <p:cNvPr id="3" name="Content Placeholder 2">
            <a:extLst>
              <a:ext uri="{FF2B5EF4-FFF2-40B4-BE49-F238E27FC236}">
                <a16:creationId xmlns:a16="http://schemas.microsoft.com/office/drawing/2014/main" id="{36E6EC66-6047-4F9E-AF76-021ED3206747}"/>
              </a:ext>
            </a:extLst>
          </p:cNvPr>
          <p:cNvSpPr>
            <a:spLocks noGrp="1"/>
          </p:cNvSpPr>
          <p:nvPr>
            <p:ph idx="1"/>
          </p:nvPr>
        </p:nvSpPr>
        <p:spPr>
          <a:xfrm>
            <a:off x="838200" y="1489587"/>
            <a:ext cx="10515600" cy="4687376"/>
          </a:xfrm>
        </p:spPr>
        <p:txBody>
          <a:bodyPr>
            <a:normAutofit lnSpcReduction="10000"/>
          </a:bodyPr>
          <a:lstStyle/>
          <a:p>
            <a:r>
              <a:rPr lang="en-US" b="1" dirty="0"/>
              <a:t>Step 1:</a:t>
            </a:r>
            <a:r>
              <a:rPr lang="en-US" dirty="0"/>
              <a:t> Evaluate the initial state, if it is goal state then return success and Stop.</a:t>
            </a:r>
          </a:p>
          <a:p>
            <a:r>
              <a:rPr lang="en-US" b="1" dirty="0"/>
              <a:t>Step 2:</a:t>
            </a:r>
            <a:r>
              <a:rPr lang="en-US" dirty="0"/>
              <a:t> Loop Until a solution is found or there is no new operator left to apply.</a:t>
            </a:r>
          </a:p>
          <a:p>
            <a:r>
              <a:rPr lang="en-US" b="1" dirty="0"/>
              <a:t>Step 3:</a:t>
            </a:r>
            <a:r>
              <a:rPr lang="en-US" dirty="0"/>
              <a:t> Select and apply an operator to the current state.</a:t>
            </a:r>
          </a:p>
          <a:p>
            <a:r>
              <a:rPr lang="en-US" b="1" dirty="0"/>
              <a:t>Step 4:</a:t>
            </a:r>
            <a:r>
              <a:rPr lang="en-US" dirty="0"/>
              <a:t> Check new state:</a:t>
            </a:r>
          </a:p>
          <a:p>
            <a:pPr lvl="1"/>
            <a:r>
              <a:rPr lang="en-US" dirty="0"/>
              <a:t>If it is goal state, then return success and quit.</a:t>
            </a:r>
          </a:p>
          <a:p>
            <a:pPr lvl="1"/>
            <a:r>
              <a:rPr lang="en-US" dirty="0"/>
              <a:t>Else if it is better than the current state then assign new state as a current state.</a:t>
            </a:r>
          </a:p>
          <a:p>
            <a:pPr lvl="1"/>
            <a:r>
              <a:rPr lang="en-US" dirty="0"/>
              <a:t>Else if not better than the current state, then return to step2.</a:t>
            </a:r>
          </a:p>
          <a:p>
            <a:r>
              <a:rPr lang="en-US" b="1" dirty="0"/>
              <a:t>Step 5:</a:t>
            </a:r>
            <a:r>
              <a:rPr lang="en-US" dirty="0"/>
              <a:t> Exit.</a:t>
            </a:r>
          </a:p>
          <a:p>
            <a:pPr marL="0" indent="0">
              <a:buNone/>
            </a:pPr>
            <a:endParaRPr lang="en-US" dirty="0"/>
          </a:p>
        </p:txBody>
      </p:sp>
    </p:spTree>
    <p:extLst>
      <p:ext uri="{BB962C8B-B14F-4D97-AF65-F5344CB8AC3E}">
        <p14:creationId xmlns:p14="http://schemas.microsoft.com/office/powerpoint/2010/main" val="25745102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874859-4F22-42B8-B444-082857A0B055}"/>
              </a:ext>
            </a:extLst>
          </p:cNvPr>
          <p:cNvSpPr>
            <a:spLocks noGrp="1"/>
          </p:cNvSpPr>
          <p:nvPr>
            <p:ph type="title"/>
          </p:nvPr>
        </p:nvSpPr>
        <p:spPr/>
        <p:txBody>
          <a:bodyPr/>
          <a:lstStyle/>
          <a:p>
            <a:r>
              <a:rPr lang="en-US" b="1" dirty="0">
                <a:solidFill>
                  <a:srgbClr val="0070C0"/>
                </a:solidFill>
              </a:rPr>
              <a:t>Example</a:t>
            </a:r>
          </a:p>
        </p:txBody>
      </p:sp>
      <p:graphicFrame>
        <p:nvGraphicFramePr>
          <p:cNvPr id="5" name="Table 5">
            <a:extLst>
              <a:ext uri="{FF2B5EF4-FFF2-40B4-BE49-F238E27FC236}">
                <a16:creationId xmlns:a16="http://schemas.microsoft.com/office/drawing/2014/main" id="{1F75349B-328E-4F8A-A69B-DA7FBAAE9E40}"/>
              </a:ext>
            </a:extLst>
          </p:cNvPr>
          <p:cNvGraphicFramePr>
            <a:graphicFrameLocks noGrp="1"/>
          </p:cNvGraphicFramePr>
          <p:nvPr>
            <p:ph idx="1"/>
            <p:extLst>
              <p:ext uri="{D42A27DB-BD31-4B8C-83A1-F6EECF244321}">
                <p14:modId xmlns:p14="http://schemas.microsoft.com/office/powerpoint/2010/main" val="4076809358"/>
              </p:ext>
            </p:extLst>
          </p:nvPr>
        </p:nvGraphicFramePr>
        <p:xfrm>
          <a:off x="1782098" y="1690688"/>
          <a:ext cx="2509683" cy="1603374"/>
        </p:xfrm>
        <a:graphic>
          <a:graphicData uri="http://schemas.openxmlformats.org/drawingml/2006/table">
            <a:tbl>
              <a:tblPr firstRow="1" bandRow="1">
                <a:tableStyleId>{5940675A-B579-460E-94D1-54222C63F5DA}</a:tableStyleId>
              </a:tblPr>
              <a:tblGrid>
                <a:gridCol w="836561">
                  <a:extLst>
                    <a:ext uri="{9D8B030D-6E8A-4147-A177-3AD203B41FA5}">
                      <a16:colId xmlns:a16="http://schemas.microsoft.com/office/drawing/2014/main" val="3870745392"/>
                    </a:ext>
                  </a:extLst>
                </a:gridCol>
                <a:gridCol w="836561">
                  <a:extLst>
                    <a:ext uri="{9D8B030D-6E8A-4147-A177-3AD203B41FA5}">
                      <a16:colId xmlns:a16="http://schemas.microsoft.com/office/drawing/2014/main" val="1959632167"/>
                    </a:ext>
                  </a:extLst>
                </a:gridCol>
                <a:gridCol w="836561">
                  <a:extLst>
                    <a:ext uri="{9D8B030D-6E8A-4147-A177-3AD203B41FA5}">
                      <a16:colId xmlns:a16="http://schemas.microsoft.com/office/drawing/2014/main" val="388719567"/>
                    </a:ext>
                  </a:extLst>
                </a:gridCol>
              </a:tblGrid>
              <a:tr h="534458">
                <a:tc>
                  <a:txBody>
                    <a:bodyPr/>
                    <a:lstStyle/>
                    <a:p>
                      <a:r>
                        <a:rPr lang="en-US" sz="2400" b="1" dirty="0"/>
                        <a:t>   </a:t>
                      </a:r>
                      <a:r>
                        <a:rPr lang="en-US" sz="2800" b="1" dirty="0"/>
                        <a:t>1</a:t>
                      </a:r>
                      <a:r>
                        <a:rPr lang="en-US" sz="2400" b="1" dirty="0"/>
                        <a:t> </a:t>
                      </a:r>
                    </a:p>
                  </a:txBody>
                  <a:tcPr/>
                </a:tc>
                <a:tc>
                  <a:txBody>
                    <a:bodyPr/>
                    <a:lstStyle/>
                    <a:p>
                      <a:r>
                        <a:rPr lang="en-US" dirty="0"/>
                        <a:t>  </a:t>
                      </a:r>
                      <a:r>
                        <a:rPr lang="en-US" b="1" dirty="0"/>
                        <a:t> </a:t>
                      </a:r>
                      <a:r>
                        <a:rPr lang="en-US" sz="2800" b="1" dirty="0"/>
                        <a:t>2</a:t>
                      </a:r>
                      <a:endParaRPr lang="en-US" b="1" dirty="0"/>
                    </a:p>
                  </a:txBody>
                  <a:tcPr/>
                </a:tc>
                <a:tc>
                  <a:txBody>
                    <a:bodyPr/>
                    <a:lstStyle/>
                    <a:p>
                      <a:r>
                        <a:rPr lang="en-US" sz="2800" b="1" dirty="0"/>
                        <a:t>4</a:t>
                      </a:r>
                    </a:p>
                  </a:txBody>
                  <a:tcPr/>
                </a:tc>
                <a:extLst>
                  <a:ext uri="{0D108BD9-81ED-4DB2-BD59-A6C34878D82A}">
                    <a16:rowId xmlns:a16="http://schemas.microsoft.com/office/drawing/2014/main" val="3239700271"/>
                  </a:ext>
                </a:extLst>
              </a:tr>
              <a:tr h="534458">
                <a:tc>
                  <a:txBody>
                    <a:bodyPr/>
                    <a:lstStyle/>
                    <a:p>
                      <a:r>
                        <a:rPr lang="en-US" sz="2400" b="1" dirty="0"/>
                        <a:t>    </a:t>
                      </a:r>
                      <a:r>
                        <a:rPr lang="en-US" sz="2800" b="1" dirty="0"/>
                        <a:t>5</a:t>
                      </a:r>
                      <a:endParaRPr lang="en-US" sz="2400" b="1" dirty="0"/>
                    </a:p>
                  </a:txBody>
                  <a:tcPr/>
                </a:tc>
                <a:tc>
                  <a:txBody>
                    <a:bodyPr/>
                    <a:lstStyle/>
                    <a:p>
                      <a:endParaRPr lang="en-US"/>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b="1" dirty="0"/>
                        <a:t>7</a:t>
                      </a:r>
                    </a:p>
                  </a:txBody>
                  <a:tcPr/>
                </a:tc>
                <a:extLst>
                  <a:ext uri="{0D108BD9-81ED-4DB2-BD59-A6C34878D82A}">
                    <a16:rowId xmlns:a16="http://schemas.microsoft.com/office/drawing/2014/main" val="3126937513"/>
                  </a:ext>
                </a:extLst>
              </a:tr>
              <a:tr h="534458">
                <a:tc>
                  <a:txBody>
                    <a:bodyPr/>
                    <a:lstStyle/>
                    <a:p>
                      <a:r>
                        <a:rPr lang="en-US" sz="2800" b="1" dirty="0"/>
                        <a:t>   3</a:t>
                      </a:r>
                    </a:p>
                  </a:txBody>
                  <a:tcPr/>
                </a:tc>
                <a:tc>
                  <a:txBody>
                    <a:bodyPr/>
                    <a:lstStyle/>
                    <a:p>
                      <a:r>
                        <a:rPr lang="en-US" sz="2800" b="1" dirty="0"/>
                        <a:t> 6</a:t>
                      </a:r>
                    </a:p>
                  </a:txBody>
                  <a:tcPr/>
                </a:tc>
                <a:tc>
                  <a:txBody>
                    <a:bodyPr/>
                    <a:lstStyle/>
                    <a:p>
                      <a:r>
                        <a:rPr lang="en-US" sz="2800" b="1" dirty="0"/>
                        <a:t>8</a:t>
                      </a:r>
                    </a:p>
                  </a:txBody>
                  <a:tcPr/>
                </a:tc>
                <a:extLst>
                  <a:ext uri="{0D108BD9-81ED-4DB2-BD59-A6C34878D82A}">
                    <a16:rowId xmlns:a16="http://schemas.microsoft.com/office/drawing/2014/main" val="697375400"/>
                  </a:ext>
                </a:extLst>
              </a:tr>
            </a:tbl>
          </a:graphicData>
        </a:graphic>
      </p:graphicFrame>
      <p:graphicFrame>
        <p:nvGraphicFramePr>
          <p:cNvPr id="7" name="Table 5">
            <a:extLst>
              <a:ext uri="{FF2B5EF4-FFF2-40B4-BE49-F238E27FC236}">
                <a16:creationId xmlns:a16="http://schemas.microsoft.com/office/drawing/2014/main" id="{97FC6A3E-1590-4762-AF75-BC42139697E6}"/>
              </a:ext>
            </a:extLst>
          </p:cNvPr>
          <p:cNvGraphicFramePr>
            <a:graphicFrameLocks/>
          </p:cNvGraphicFramePr>
          <p:nvPr>
            <p:extLst>
              <p:ext uri="{D42A27DB-BD31-4B8C-83A1-F6EECF244321}">
                <p14:modId xmlns:p14="http://schemas.microsoft.com/office/powerpoint/2010/main" val="2184327101"/>
              </p:ext>
            </p:extLst>
          </p:nvPr>
        </p:nvGraphicFramePr>
        <p:xfrm>
          <a:off x="6447504" y="1690688"/>
          <a:ext cx="2509683" cy="1603374"/>
        </p:xfrm>
        <a:graphic>
          <a:graphicData uri="http://schemas.openxmlformats.org/drawingml/2006/table">
            <a:tbl>
              <a:tblPr firstRow="1" bandRow="1">
                <a:tableStyleId>{5940675A-B579-460E-94D1-54222C63F5DA}</a:tableStyleId>
              </a:tblPr>
              <a:tblGrid>
                <a:gridCol w="836561">
                  <a:extLst>
                    <a:ext uri="{9D8B030D-6E8A-4147-A177-3AD203B41FA5}">
                      <a16:colId xmlns:a16="http://schemas.microsoft.com/office/drawing/2014/main" val="3870745392"/>
                    </a:ext>
                  </a:extLst>
                </a:gridCol>
                <a:gridCol w="836561">
                  <a:extLst>
                    <a:ext uri="{9D8B030D-6E8A-4147-A177-3AD203B41FA5}">
                      <a16:colId xmlns:a16="http://schemas.microsoft.com/office/drawing/2014/main" val="1959632167"/>
                    </a:ext>
                  </a:extLst>
                </a:gridCol>
                <a:gridCol w="836561">
                  <a:extLst>
                    <a:ext uri="{9D8B030D-6E8A-4147-A177-3AD203B41FA5}">
                      <a16:colId xmlns:a16="http://schemas.microsoft.com/office/drawing/2014/main" val="388719567"/>
                    </a:ext>
                  </a:extLst>
                </a:gridCol>
              </a:tblGrid>
              <a:tr h="534458">
                <a:tc>
                  <a:txBody>
                    <a:bodyPr/>
                    <a:lstStyle/>
                    <a:p>
                      <a:pPr algn="ctr"/>
                      <a:r>
                        <a:rPr lang="en-US" sz="2800" b="1" dirty="0"/>
                        <a:t> 1 </a:t>
                      </a:r>
                    </a:p>
                  </a:txBody>
                  <a:tcPr/>
                </a:tc>
                <a:tc>
                  <a:txBody>
                    <a:bodyPr/>
                    <a:lstStyle/>
                    <a:p>
                      <a:pPr algn="ctr"/>
                      <a:r>
                        <a:rPr lang="en-US" sz="2800" b="1" dirty="0"/>
                        <a:t>4</a:t>
                      </a:r>
                    </a:p>
                  </a:txBody>
                  <a:tcPr/>
                </a:tc>
                <a:tc>
                  <a:txBody>
                    <a:bodyPr/>
                    <a:lstStyle/>
                    <a:p>
                      <a:pPr algn="ctr"/>
                      <a:r>
                        <a:rPr lang="en-US" sz="2800" b="1" dirty="0"/>
                        <a:t>7</a:t>
                      </a:r>
                    </a:p>
                  </a:txBody>
                  <a:tcPr/>
                </a:tc>
                <a:extLst>
                  <a:ext uri="{0D108BD9-81ED-4DB2-BD59-A6C34878D82A}">
                    <a16:rowId xmlns:a16="http://schemas.microsoft.com/office/drawing/2014/main" val="3239700271"/>
                  </a:ext>
                </a:extLst>
              </a:tr>
              <a:tr h="534458">
                <a:tc>
                  <a:txBody>
                    <a:bodyPr/>
                    <a:lstStyle/>
                    <a:p>
                      <a:pPr algn="ctr"/>
                      <a:r>
                        <a:rPr lang="en-US" sz="2800" b="1" dirty="0"/>
                        <a:t>2</a:t>
                      </a:r>
                    </a:p>
                  </a:txBody>
                  <a:tcPr/>
                </a:tc>
                <a:tc>
                  <a:txBody>
                    <a:bodyPr/>
                    <a:lstStyle/>
                    <a:p>
                      <a:pPr algn="ctr"/>
                      <a:r>
                        <a:rPr lang="en-US" sz="2800" b="1" dirty="0"/>
                        <a:t>5</a:t>
                      </a:r>
                    </a:p>
                  </a:txBody>
                  <a:tcPr/>
                </a:tc>
                <a:tc>
                  <a:txBody>
                    <a:bodyPr/>
                    <a:lstStyle/>
                    <a:p>
                      <a:pPr algn="ctr"/>
                      <a:r>
                        <a:rPr lang="en-US" sz="2800" b="1" dirty="0"/>
                        <a:t>8</a:t>
                      </a:r>
                    </a:p>
                  </a:txBody>
                  <a:tcPr/>
                </a:tc>
                <a:extLst>
                  <a:ext uri="{0D108BD9-81ED-4DB2-BD59-A6C34878D82A}">
                    <a16:rowId xmlns:a16="http://schemas.microsoft.com/office/drawing/2014/main" val="3126937513"/>
                  </a:ext>
                </a:extLst>
              </a:tr>
              <a:tr h="534458">
                <a:tc>
                  <a:txBody>
                    <a:bodyPr/>
                    <a:lstStyle/>
                    <a:p>
                      <a:pPr algn="ctr"/>
                      <a:r>
                        <a:rPr lang="en-US" sz="2800" b="1" dirty="0"/>
                        <a:t>3</a:t>
                      </a:r>
                    </a:p>
                  </a:txBody>
                  <a:tcPr/>
                </a:tc>
                <a:tc>
                  <a:txBody>
                    <a:bodyPr/>
                    <a:lstStyle/>
                    <a:p>
                      <a:pPr algn="ctr"/>
                      <a:r>
                        <a:rPr lang="en-US" sz="2800" b="1" dirty="0"/>
                        <a:t>6</a:t>
                      </a:r>
                    </a:p>
                  </a:txBody>
                  <a:tcPr/>
                </a:tc>
                <a:tc>
                  <a:txBody>
                    <a:bodyPr/>
                    <a:lstStyle/>
                    <a:p>
                      <a:pPr algn="ctr"/>
                      <a:endParaRPr lang="en-US" sz="2800" b="1" dirty="0"/>
                    </a:p>
                  </a:txBody>
                  <a:tcPr/>
                </a:tc>
                <a:extLst>
                  <a:ext uri="{0D108BD9-81ED-4DB2-BD59-A6C34878D82A}">
                    <a16:rowId xmlns:a16="http://schemas.microsoft.com/office/drawing/2014/main" val="697375400"/>
                  </a:ext>
                </a:extLst>
              </a:tr>
            </a:tbl>
          </a:graphicData>
        </a:graphic>
      </p:graphicFrame>
      <p:cxnSp>
        <p:nvCxnSpPr>
          <p:cNvPr id="9" name="Straight Arrow Connector 8">
            <a:extLst>
              <a:ext uri="{FF2B5EF4-FFF2-40B4-BE49-F238E27FC236}">
                <a16:creationId xmlns:a16="http://schemas.microsoft.com/office/drawing/2014/main" id="{4E357AF6-9046-4054-9379-7764A916D1D3}"/>
              </a:ext>
            </a:extLst>
          </p:cNvPr>
          <p:cNvCxnSpPr/>
          <p:nvPr/>
        </p:nvCxnSpPr>
        <p:spPr>
          <a:xfrm flipH="1">
            <a:off x="1873045" y="3429000"/>
            <a:ext cx="514966" cy="774290"/>
          </a:xfrm>
          <a:prstGeom prst="straightConnector1">
            <a:avLst/>
          </a:prstGeom>
          <a:ln w="38100">
            <a:tailEnd type="triangle"/>
          </a:ln>
        </p:spPr>
        <p:style>
          <a:lnRef idx="3">
            <a:schemeClr val="dk1"/>
          </a:lnRef>
          <a:fillRef idx="0">
            <a:schemeClr val="dk1"/>
          </a:fillRef>
          <a:effectRef idx="2">
            <a:schemeClr val="dk1"/>
          </a:effectRef>
          <a:fontRef idx="minor">
            <a:schemeClr val="tx1"/>
          </a:fontRef>
        </p:style>
      </p:cxnSp>
      <p:cxnSp>
        <p:nvCxnSpPr>
          <p:cNvPr id="10" name="Straight Arrow Connector 9">
            <a:extLst>
              <a:ext uri="{FF2B5EF4-FFF2-40B4-BE49-F238E27FC236}">
                <a16:creationId xmlns:a16="http://schemas.microsoft.com/office/drawing/2014/main" id="{23D96E7F-815B-4AE4-AB7B-2FBAAEA176C1}"/>
              </a:ext>
            </a:extLst>
          </p:cNvPr>
          <p:cNvCxnSpPr>
            <a:cxnSpLocks/>
          </p:cNvCxnSpPr>
          <p:nvPr/>
        </p:nvCxnSpPr>
        <p:spPr>
          <a:xfrm>
            <a:off x="3213919" y="3523200"/>
            <a:ext cx="266700" cy="815028"/>
          </a:xfrm>
          <a:prstGeom prst="straightConnector1">
            <a:avLst/>
          </a:prstGeom>
          <a:ln w="38100">
            <a:tailEnd type="triangle"/>
          </a:ln>
        </p:spPr>
        <p:style>
          <a:lnRef idx="3">
            <a:schemeClr val="dk1"/>
          </a:lnRef>
          <a:fillRef idx="0">
            <a:schemeClr val="dk1"/>
          </a:fillRef>
          <a:effectRef idx="2">
            <a:schemeClr val="dk1"/>
          </a:effectRef>
          <a:fontRef idx="minor">
            <a:schemeClr val="tx1"/>
          </a:fontRef>
        </p:style>
      </p:cxnSp>
      <p:cxnSp>
        <p:nvCxnSpPr>
          <p:cNvPr id="11" name="Straight Arrow Connector 10">
            <a:extLst>
              <a:ext uri="{FF2B5EF4-FFF2-40B4-BE49-F238E27FC236}">
                <a16:creationId xmlns:a16="http://schemas.microsoft.com/office/drawing/2014/main" id="{0F028DD6-8377-43C0-B5B2-4E8B889BC3DF}"/>
              </a:ext>
            </a:extLst>
          </p:cNvPr>
          <p:cNvCxnSpPr>
            <a:cxnSpLocks/>
          </p:cNvCxnSpPr>
          <p:nvPr/>
        </p:nvCxnSpPr>
        <p:spPr>
          <a:xfrm>
            <a:off x="3614587" y="3473245"/>
            <a:ext cx="559207" cy="730045"/>
          </a:xfrm>
          <a:prstGeom prst="straightConnector1">
            <a:avLst/>
          </a:prstGeom>
          <a:ln w="38100">
            <a:tailEnd type="triangle"/>
          </a:ln>
        </p:spPr>
        <p:style>
          <a:lnRef idx="3">
            <a:schemeClr val="dk1"/>
          </a:lnRef>
          <a:fillRef idx="0">
            <a:schemeClr val="dk1"/>
          </a:fillRef>
          <a:effectRef idx="2">
            <a:schemeClr val="dk1"/>
          </a:effectRef>
          <a:fontRef idx="minor">
            <a:schemeClr val="tx1"/>
          </a:fontRef>
        </p:style>
      </p:cxnSp>
      <p:cxnSp>
        <p:nvCxnSpPr>
          <p:cNvPr id="16" name="Straight Arrow Connector 15">
            <a:extLst>
              <a:ext uri="{FF2B5EF4-FFF2-40B4-BE49-F238E27FC236}">
                <a16:creationId xmlns:a16="http://schemas.microsoft.com/office/drawing/2014/main" id="{A7637B3B-890D-440C-B425-5CD7A6553B13}"/>
              </a:ext>
            </a:extLst>
          </p:cNvPr>
          <p:cNvCxnSpPr>
            <a:cxnSpLocks/>
          </p:cNvCxnSpPr>
          <p:nvPr/>
        </p:nvCxnSpPr>
        <p:spPr>
          <a:xfrm flipH="1">
            <a:off x="2490633" y="3500898"/>
            <a:ext cx="190501" cy="837330"/>
          </a:xfrm>
          <a:prstGeom prst="straightConnector1">
            <a:avLst/>
          </a:prstGeom>
          <a:ln w="38100">
            <a:tailEnd type="triangle"/>
          </a:ln>
        </p:spPr>
        <p:style>
          <a:lnRef idx="3">
            <a:schemeClr val="dk1"/>
          </a:lnRef>
          <a:fillRef idx="0">
            <a:schemeClr val="dk1"/>
          </a:fillRef>
          <a:effectRef idx="2">
            <a:schemeClr val="dk1"/>
          </a:effectRef>
          <a:fontRef idx="minor">
            <a:schemeClr val="tx1"/>
          </a:fontRef>
        </p:style>
      </p:cxnSp>
      <p:sp>
        <p:nvSpPr>
          <p:cNvPr id="20" name="Rectangle 19">
            <a:extLst>
              <a:ext uri="{FF2B5EF4-FFF2-40B4-BE49-F238E27FC236}">
                <a16:creationId xmlns:a16="http://schemas.microsoft.com/office/drawing/2014/main" id="{D0422C4A-913D-4175-AC0D-98E443F28569}"/>
              </a:ext>
            </a:extLst>
          </p:cNvPr>
          <p:cNvSpPr/>
          <p:nvPr/>
        </p:nvSpPr>
        <p:spPr>
          <a:xfrm>
            <a:off x="1689341" y="4419570"/>
            <a:ext cx="367408" cy="400110"/>
          </a:xfrm>
          <a:prstGeom prst="rect">
            <a:avLst/>
          </a:prstGeom>
        </p:spPr>
        <p:txBody>
          <a:bodyPr wrap="none">
            <a:spAutoFit/>
          </a:bodyPr>
          <a:lstStyle/>
          <a:p>
            <a:r>
              <a:rPr lang="en-US" b="1"/>
              <a:t> </a:t>
            </a:r>
            <a:r>
              <a:rPr lang="en-US" sz="2000" b="1"/>
              <a:t>5</a:t>
            </a:r>
            <a:endParaRPr lang="en-US" dirty="0"/>
          </a:p>
        </p:txBody>
      </p:sp>
      <p:sp>
        <p:nvSpPr>
          <p:cNvPr id="21" name="Rectangle 20">
            <a:extLst>
              <a:ext uri="{FF2B5EF4-FFF2-40B4-BE49-F238E27FC236}">
                <a16:creationId xmlns:a16="http://schemas.microsoft.com/office/drawing/2014/main" id="{218317A8-8190-4DE4-9CB5-3550D211AAD1}"/>
              </a:ext>
            </a:extLst>
          </p:cNvPr>
          <p:cNvSpPr/>
          <p:nvPr/>
        </p:nvSpPr>
        <p:spPr>
          <a:xfrm>
            <a:off x="3213919" y="4567366"/>
            <a:ext cx="367408" cy="400110"/>
          </a:xfrm>
          <a:prstGeom prst="rect">
            <a:avLst/>
          </a:prstGeom>
        </p:spPr>
        <p:txBody>
          <a:bodyPr wrap="none">
            <a:spAutoFit/>
          </a:bodyPr>
          <a:lstStyle/>
          <a:p>
            <a:r>
              <a:rPr lang="en-US" b="1" dirty="0"/>
              <a:t> </a:t>
            </a:r>
            <a:r>
              <a:rPr lang="en-US" sz="2000" b="1" dirty="0"/>
              <a:t>5</a:t>
            </a:r>
            <a:endParaRPr lang="en-US" dirty="0"/>
          </a:p>
        </p:txBody>
      </p:sp>
      <p:sp>
        <p:nvSpPr>
          <p:cNvPr id="22" name="Rectangle 21">
            <a:extLst>
              <a:ext uri="{FF2B5EF4-FFF2-40B4-BE49-F238E27FC236}">
                <a16:creationId xmlns:a16="http://schemas.microsoft.com/office/drawing/2014/main" id="{79C16E9E-D305-40F8-A718-A036D0DE834D}"/>
              </a:ext>
            </a:extLst>
          </p:cNvPr>
          <p:cNvSpPr/>
          <p:nvPr/>
        </p:nvSpPr>
        <p:spPr>
          <a:xfrm>
            <a:off x="2348682" y="4582755"/>
            <a:ext cx="301686" cy="369332"/>
          </a:xfrm>
          <a:prstGeom prst="rect">
            <a:avLst/>
          </a:prstGeom>
        </p:spPr>
        <p:txBody>
          <a:bodyPr wrap="none">
            <a:spAutoFit/>
          </a:bodyPr>
          <a:lstStyle/>
          <a:p>
            <a:r>
              <a:rPr lang="en-US" b="1" dirty="0"/>
              <a:t>4</a:t>
            </a:r>
          </a:p>
        </p:txBody>
      </p:sp>
      <p:sp>
        <p:nvSpPr>
          <p:cNvPr id="23" name="Rectangle 22">
            <a:extLst>
              <a:ext uri="{FF2B5EF4-FFF2-40B4-BE49-F238E27FC236}">
                <a16:creationId xmlns:a16="http://schemas.microsoft.com/office/drawing/2014/main" id="{CF5E802A-1315-487C-989C-5756FDF8C597}"/>
              </a:ext>
            </a:extLst>
          </p:cNvPr>
          <p:cNvSpPr/>
          <p:nvPr/>
        </p:nvSpPr>
        <p:spPr>
          <a:xfrm>
            <a:off x="4022951" y="4468987"/>
            <a:ext cx="301686" cy="369332"/>
          </a:xfrm>
          <a:prstGeom prst="rect">
            <a:avLst/>
          </a:prstGeom>
        </p:spPr>
        <p:txBody>
          <a:bodyPr wrap="none">
            <a:spAutoFit/>
          </a:bodyPr>
          <a:lstStyle/>
          <a:p>
            <a:r>
              <a:rPr lang="en-US" b="1" dirty="0"/>
              <a:t>6</a:t>
            </a:r>
            <a:endParaRPr lang="en-US" dirty="0"/>
          </a:p>
        </p:txBody>
      </p:sp>
      <p:sp>
        <p:nvSpPr>
          <p:cNvPr id="24" name="Rectangle 23">
            <a:extLst>
              <a:ext uri="{FF2B5EF4-FFF2-40B4-BE49-F238E27FC236}">
                <a16:creationId xmlns:a16="http://schemas.microsoft.com/office/drawing/2014/main" id="{945E5EF3-6E5C-4DC0-87F3-8B171C8DD308}"/>
              </a:ext>
            </a:extLst>
          </p:cNvPr>
          <p:cNvSpPr/>
          <p:nvPr/>
        </p:nvSpPr>
        <p:spPr>
          <a:xfrm>
            <a:off x="1008463" y="2307709"/>
            <a:ext cx="301686" cy="369332"/>
          </a:xfrm>
          <a:prstGeom prst="rect">
            <a:avLst/>
          </a:prstGeom>
        </p:spPr>
        <p:txBody>
          <a:bodyPr wrap="none">
            <a:spAutoFit/>
          </a:bodyPr>
          <a:lstStyle/>
          <a:p>
            <a:r>
              <a:rPr lang="en-US" b="1" dirty="0"/>
              <a:t>5</a:t>
            </a:r>
            <a:endParaRPr lang="en-US" dirty="0"/>
          </a:p>
        </p:txBody>
      </p:sp>
      <p:cxnSp>
        <p:nvCxnSpPr>
          <p:cNvPr id="25" name="Straight Arrow Connector 24">
            <a:extLst>
              <a:ext uri="{FF2B5EF4-FFF2-40B4-BE49-F238E27FC236}">
                <a16:creationId xmlns:a16="http://schemas.microsoft.com/office/drawing/2014/main" id="{714CA663-5F0C-4872-BB17-3831092BBCC6}"/>
              </a:ext>
            </a:extLst>
          </p:cNvPr>
          <p:cNvCxnSpPr>
            <a:cxnSpLocks/>
          </p:cNvCxnSpPr>
          <p:nvPr/>
        </p:nvCxnSpPr>
        <p:spPr>
          <a:xfrm>
            <a:off x="2588634" y="4967476"/>
            <a:ext cx="248259" cy="837330"/>
          </a:xfrm>
          <a:prstGeom prst="straightConnector1">
            <a:avLst/>
          </a:prstGeom>
          <a:ln w="38100">
            <a:tailEnd type="triangle"/>
          </a:ln>
        </p:spPr>
        <p:style>
          <a:lnRef idx="3">
            <a:schemeClr val="dk1"/>
          </a:lnRef>
          <a:fillRef idx="0">
            <a:schemeClr val="dk1"/>
          </a:fillRef>
          <a:effectRef idx="2">
            <a:schemeClr val="dk1"/>
          </a:effectRef>
          <a:fontRef idx="minor">
            <a:schemeClr val="tx1"/>
          </a:fontRef>
        </p:style>
      </p:cxnSp>
      <p:cxnSp>
        <p:nvCxnSpPr>
          <p:cNvPr id="26" name="Straight Arrow Connector 25">
            <a:extLst>
              <a:ext uri="{FF2B5EF4-FFF2-40B4-BE49-F238E27FC236}">
                <a16:creationId xmlns:a16="http://schemas.microsoft.com/office/drawing/2014/main" id="{CF129A75-B59A-4DDC-8825-15525AF76D46}"/>
              </a:ext>
            </a:extLst>
          </p:cNvPr>
          <p:cNvCxnSpPr>
            <a:cxnSpLocks/>
          </p:cNvCxnSpPr>
          <p:nvPr/>
        </p:nvCxnSpPr>
        <p:spPr>
          <a:xfrm flipH="1">
            <a:off x="2130528" y="4967476"/>
            <a:ext cx="190501" cy="837330"/>
          </a:xfrm>
          <a:prstGeom prst="straightConnector1">
            <a:avLst/>
          </a:prstGeom>
          <a:ln w="38100">
            <a:tailEnd type="triangle"/>
          </a:ln>
        </p:spPr>
        <p:style>
          <a:lnRef idx="3">
            <a:schemeClr val="dk1"/>
          </a:lnRef>
          <a:fillRef idx="0">
            <a:schemeClr val="dk1"/>
          </a:fillRef>
          <a:effectRef idx="2">
            <a:schemeClr val="dk1"/>
          </a:effectRef>
          <a:fontRef idx="minor">
            <a:schemeClr val="tx1"/>
          </a:fontRef>
        </p:style>
      </p:cxnSp>
      <p:sp>
        <p:nvSpPr>
          <p:cNvPr id="28" name="Rectangle 27">
            <a:extLst>
              <a:ext uri="{FF2B5EF4-FFF2-40B4-BE49-F238E27FC236}">
                <a16:creationId xmlns:a16="http://schemas.microsoft.com/office/drawing/2014/main" id="{1DC91ED6-9C1B-4E24-9B73-90378DEAEE3B}"/>
              </a:ext>
            </a:extLst>
          </p:cNvPr>
          <p:cNvSpPr/>
          <p:nvPr/>
        </p:nvSpPr>
        <p:spPr>
          <a:xfrm>
            <a:off x="1929008" y="5945188"/>
            <a:ext cx="301686" cy="369332"/>
          </a:xfrm>
          <a:prstGeom prst="rect">
            <a:avLst/>
          </a:prstGeom>
        </p:spPr>
        <p:txBody>
          <a:bodyPr wrap="none">
            <a:spAutoFit/>
          </a:bodyPr>
          <a:lstStyle/>
          <a:p>
            <a:r>
              <a:rPr lang="en-US" b="1" dirty="0"/>
              <a:t>5</a:t>
            </a:r>
            <a:endParaRPr lang="en-US" dirty="0"/>
          </a:p>
        </p:txBody>
      </p:sp>
      <p:sp>
        <p:nvSpPr>
          <p:cNvPr id="29" name="Rectangle 28">
            <a:extLst>
              <a:ext uri="{FF2B5EF4-FFF2-40B4-BE49-F238E27FC236}">
                <a16:creationId xmlns:a16="http://schemas.microsoft.com/office/drawing/2014/main" id="{D239F0A9-1116-49E3-BA4A-21E8D3FA5CD7}"/>
              </a:ext>
            </a:extLst>
          </p:cNvPr>
          <p:cNvSpPr/>
          <p:nvPr/>
        </p:nvSpPr>
        <p:spPr>
          <a:xfrm>
            <a:off x="2712763" y="5945188"/>
            <a:ext cx="301686" cy="369332"/>
          </a:xfrm>
          <a:prstGeom prst="rect">
            <a:avLst/>
          </a:prstGeom>
        </p:spPr>
        <p:txBody>
          <a:bodyPr wrap="none">
            <a:spAutoFit/>
          </a:bodyPr>
          <a:lstStyle/>
          <a:p>
            <a:r>
              <a:rPr lang="en-US" b="1" dirty="0"/>
              <a:t>5</a:t>
            </a:r>
            <a:endParaRPr lang="en-US" dirty="0"/>
          </a:p>
        </p:txBody>
      </p:sp>
      <p:sp>
        <p:nvSpPr>
          <p:cNvPr id="30" name="TextBox 29">
            <a:extLst>
              <a:ext uri="{FF2B5EF4-FFF2-40B4-BE49-F238E27FC236}">
                <a16:creationId xmlns:a16="http://schemas.microsoft.com/office/drawing/2014/main" id="{B6C1EADA-0766-4321-B7C0-577E940673E7}"/>
              </a:ext>
            </a:extLst>
          </p:cNvPr>
          <p:cNvSpPr txBox="1"/>
          <p:nvPr/>
        </p:nvSpPr>
        <p:spPr>
          <a:xfrm>
            <a:off x="9202994" y="2438430"/>
            <a:ext cx="706732" cy="461665"/>
          </a:xfrm>
          <a:prstGeom prst="rect">
            <a:avLst/>
          </a:prstGeom>
          <a:noFill/>
        </p:spPr>
        <p:txBody>
          <a:bodyPr wrap="none" rtlCol="0">
            <a:spAutoFit/>
          </a:bodyPr>
          <a:lstStyle/>
          <a:p>
            <a:r>
              <a:rPr lang="en-US" sz="2400" dirty="0">
                <a:solidFill>
                  <a:srgbClr val="0070C0"/>
                </a:solidFill>
              </a:rPr>
              <a:t>goal</a:t>
            </a:r>
          </a:p>
        </p:txBody>
      </p:sp>
      <p:sp>
        <p:nvSpPr>
          <p:cNvPr id="31" name="TextBox 30">
            <a:extLst>
              <a:ext uri="{FF2B5EF4-FFF2-40B4-BE49-F238E27FC236}">
                <a16:creationId xmlns:a16="http://schemas.microsoft.com/office/drawing/2014/main" id="{052BD634-E05C-443C-B62F-8AB6344AB20F}"/>
              </a:ext>
            </a:extLst>
          </p:cNvPr>
          <p:cNvSpPr txBox="1"/>
          <p:nvPr/>
        </p:nvSpPr>
        <p:spPr>
          <a:xfrm>
            <a:off x="4662910" y="2207597"/>
            <a:ext cx="822276" cy="461665"/>
          </a:xfrm>
          <a:prstGeom prst="rect">
            <a:avLst/>
          </a:prstGeom>
          <a:noFill/>
        </p:spPr>
        <p:txBody>
          <a:bodyPr wrap="none" rtlCol="0">
            <a:spAutoFit/>
          </a:bodyPr>
          <a:lstStyle/>
          <a:p>
            <a:r>
              <a:rPr lang="en-US" sz="2400" dirty="0">
                <a:solidFill>
                  <a:srgbClr val="0070C0"/>
                </a:solidFill>
              </a:rPr>
              <a:t>State</a:t>
            </a:r>
          </a:p>
        </p:txBody>
      </p:sp>
    </p:spTree>
    <p:extLst>
      <p:ext uri="{BB962C8B-B14F-4D97-AF65-F5344CB8AC3E}">
        <p14:creationId xmlns:p14="http://schemas.microsoft.com/office/powerpoint/2010/main" val="41015332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par>
                                <p:cTn id="11" presetID="10" presetClass="entr" presetSubtype="0" fill="hold" nodeType="with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fade">
                                      <p:cBhvr>
                                        <p:cTn id="13" dur="500"/>
                                        <p:tgtEl>
                                          <p:spTgt spid="16"/>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0"/>
                                        </p:tgtEl>
                                        <p:attrNameLst>
                                          <p:attrName>style.visibility</p:attrName>
                                        </p:attrNameLst>
                                      </p:cBhvr>
                                      <p:to>
                                        <p:strVal val="visible"/>
                                      </p:to>
                                    </p:set>
                                    <p:animEffect transition="in" filter="fade">
                                      <p:cBhvr>
                                        <p:cTn id="16" dur="500"/>
                                        <p:tgtEl>
                                          <p:spTgt spid="20"/>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1"/>
                                        </p:tgtEl>
                                        <p:attrNameLst>
                                          <p:attrName>style.visibility</p:attrName>
                                        </p:attrNameLst>
                                      </p:cBhvr>
                                      <p:to>
                                        <p:strVal val="visible"/>
                                      </p:to>
                                    </p:set>
                                    <p:animEffect transition="in" filter="fade">
                                      <p:cBhvr>
                                        <p:cTn id="19" dur="500"/>
                                        <p:tgtEl>
                                          <p:spTgt spid="21"/>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22"/>
                                        </p:tgtEl>
                                        <p:attrNameLst>
                                          <p:attrName>style.visibility</p:attrName>
                                        </p:attrNameLst>
                                      </p:cBhvr>
                                      <p:to>
                                        <p:strVal val="visible"/>
                                      </p:to>
                                    </p:set>
                                    <p:animEffect transition="in" filter="fade">
                                      <p:cBhvr>
                                        <p:cTn id="22" dur="500"/>
                                        <p:tgtEl>
                                          <p:spTgt spid="22"/>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23"/>
                                        </p:tgtEl>
                                        <p:attrNameLst>
                                          <p:attrName>style.visibility</p:attrName>
                                        </p:attrNameLst>
                                      </p:cBhvr>
                                      <p:to>
                                        <p:strVal val="visible"/>
                                      </p:to>
                                    </p:set>
                                    <p:animEffect transition="in" filter="fade">
                                      <p:cBhvr>
                                        <p:cTn id="25" dur="500"/>
                                        <p:tgtEl>
                                          <p:spTgt spid="23"/>
                                        </p:tgtEl>
                                      </p:cBhvr>
                                    </p:animEffect>
                                  </p:childTnLst>
                                </p:cTn>
                              </p:par>
                              <p:par>
                                <p:cTn id="26" presetID="10" presetClass="entr" presetSubtype="0" fill="hold" nodeType="withEffect">
                                  <p:stCondLst>
                                    <p:cond delay="0"/>
                                  </p:stCondLst>
                                  <p:childTnLst>
                                    <p:set>
                                      <p:cBhvr>
                                        <p:cTn id="27" dur="1" fill="hold">
                                          <p:stCondLst>
                                            <p:cond delay="0"/>
                                          </p:stCondLst>
                                        </p:cTn>
                                        <p:tgtEl>
                                          <p:spTgt spid="25"/>
                                        </p:tgtEl>
                                        <p:attrNameLst>
                                          <p:attrName>style.visibility</p:attrName>
                                        </p:attrNameLst>
                                      </p:cBhvr>
                                      <p:to>
                                        <p:strVal val="visible"/>
                                      </p:to>
                                    </p:set>
                                    <p:animEffect transition="in" filter="fade">
                                      <p:cBhvr>
                                        <p:cTn id="28" dur="500"/>
                                        <p:tgtEl>
                                          <p:spTgt spid="25"/>
                                        </p:tgtEl>
                                      </p:cBhvr>
                                    </p:animEffect>
                                  </p:childTnLst>
                                </p:cTn>
                              </p:par>
                              <p:par>
                                <p:cTn id="29" presetID="10" presetClass="entr" presetSubtype="0" fill="hold" nodeType="withEffect">
                                  <p:stCondLst>
                                    <p:cond delay="0"/>
                                  </p:stCondLst>
                                  <p:childTnLst>
                                    <p:set>
                                      <p:cBhvr>
                                        <p:cTn id="30" dur="1" fill="hold">
                                          <p:stCondLst>
                                            <p:cond delay="0"/>
                                          </p:stCondLst>
                                        </p:cTn>
                                        <p:tgtEl>
                                          <p:spTgt spid="26"/>
                                        </p:tgtEl>
                                        <p:attrNameLst>
                                          <p:attrName>style.visibility</p:attrName>
                                        </p:attrNameLst>
                                      </p:cBhvr>
                                      <p:to>
                                        <p:strVal val="visible"/>
                                      </p:to>
                                    </p:set>
                                    <p:animEffect transition="in" filter="fade">
                                      <p:cBhvr>
                                        <p:cTn id="31" dur="500"/>
                                        <p:tgtEl>
                                          <p:spTgt spid="26"/>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8"/>
                                        </p:tgtEl>
                                        <p:attrNameLst>
                                          <p:attrName>style.visibility</p:attrName>
                                        </p:attrNameLst>
                                      </p:cBhvr>
                                      <p:to>
                                        <p:strVal val="visible"/>
                                      </p:to>
                                    </p:set>
                                    <p:animEffect transition="in" filter="fade">
                                      <p:cBhvr>
                                        <p:cTn id="34" dur="500"/>
                                        <p:tgtEl>
                                          <p:spTgt spid="28"/>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29"/>
                                        </p:tgtEl>
                                        <p:attrNameLst>
                                          <p:attrName>style.visibility</p:attrName>
                                        </p:attrNameLst>
                                      </p:cBhvr>
                                      <p:to>
                                        <p:strVal val="visible"/>
                                      </p:to>
                                    </p:set>
                                    <p:animEffect transition="in" filter="fade">
                                      <p:cBhvr>
                                        <p:cTn id="37"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p:bldP spid="22" grpId="0"/>
      <p:bldP spid="23" grpId="0"/>
      <p:bldP spid="28" grpId="0"/>
      <p:bldP spid="2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B1EB5F-C76D-447C-952C-406F50DD8B53}"/>
              </a:ext>
            </a:extLst>
          </p:cNvPr>
          <p:cNvSpPr>
            <a:spLocks noGrp="1"/>
          </p:cNvSpPr>
          <p:nvPr>
            <p:ph type="title"/>
          </p:nvPr>
        </p:nvSpPr>
        <p:spPr/>
        <p:txBody>
          <a:bodyPr/>
          <a:lstStyle/>
          <a:p>
            <a:r>
              <a:rPr lang="en-US" b="1" dirty="0">
                <a:solidFill>
                  <a:srgbClr val="0070C0"/>
                </a:solidFill>
              </a:rPr>
              <a:t>Example</a:t>
            </a:r>
          </a:p>
        </p:txBody>
      </p:sp>
      <p:sp>
        <p:nvSpPr>
          <p:cNvPr id="3" name="Content Placeholder 2">
            <a:extLst>
              <a:ext uri="{FF2B5EF4-FFF2-40B4-BE49-F238E27FC236}">
                <a16:creationId xmlns:a16="http://schemas.microsoft.com/office/drawing/2014/main" id="{4B378149-D17B-47E8-9658-D903CE17FCB3}"/>
              </a:ext>
            </a:extLst>
          </p:cNvPr>
          <p:cNvSpPr>
            <a:spLocks noGrp="1"/>
          </p:cNvSpPr>
          <p:nvPr>
            <p:ph idx="1"/>
          </p:nvPr>
        </p:nvSpPr>
        <p:spPr/>
        <p:txBody>
          <a:bodyPr/>
          <a:lstStyle/>
          <a:p>
            <a:r>
              <a:rPr lang="en-US" dirty="0"/>
              <a:t>Tic-Tac-Toe</a:t>
            </a:r>
          </a:p>
          <a:p>
            <a:pPr marL="0" indent="0">
              <a:buNone/>
            </a:pPr>
            <a:endParaRPr lang="en-US" dirty="0"/>
          </a:p>
        </p:txBody>
      </p:sp>
      <p:cxnSp>
        <p:nvCxnSpPr>
          <p:cNvPr id="5" name="Straight Connector 4">
            <a:extLst>
              <a:ext uri="{FF2B5EF4-FFF2-40B4-BE49-F238E27FC236}">
                <a16:creationId xmlns:a16="http://schemas.microsoft.com/office/drawing/2014/main" id="{EFF8C4F1-0400-45EC-9F90-BAC325C3B0E3}"/>
              </a:ext>
            </a:extLst>
          </p:cNvPr>
          <p:cNvCxnSpPr/>
          <p:nvPr/>
        </p:nvCxnSpPr>
        <p:spPr>
          <a:xfrm>
            <a:off x="2595716" y="2698955"/>
            <a:ext cx="0" cy="1061884"/>
          </a:xfrm>
          <a:prstGeom prst="line">
            <a:avLst/>
          </a:prstGeom>
          <a:ln w="38100"/>
        </p:spPr>
        <p:style>
          <a:lnRef idx="3">
            <a:schemeClr val="dk1"/>
          </a:lnRef>
          <a:fillRef idx="0">
            <a:schemeClr val="dk1"/>
          </a:fillRef>
          <a:effectRef idx="2">
            <a:schemeClr val="dk1"/>
          </a:effectRef>
          <a:fontRef idx="minor">
            <a:schemeClr val="tx1"/>
          </a:fontRef>
        </p:style>
      </p:cxnSp>
      <p:cxnSp>
        <p:nvCxnSpPr>
          <p:cNvPr id="6" name="Straight Connector 5">
            <a:extLst>
              <a:ext uri="{FF2B5EF4-FFF2-40B4-BE49-F238E27FC236}">
                <a16:creationId xmlns:a16="http://schemas.microsoft.com/office/drawing/2014/main" id="{2B3E6DEF-5DCD-4DEA-A1E9-46B327359512}"/>
              </a:ext>
            </a:extLst>
          </p:cNvPr>
          <p:cNvCxnSpPr/>
          <p:nvPr/>
        </p:nvCxnSpPr>
        <p:spPr>
          <a:xfrm>
            <a:off x="3116825" y="2698955"/>
            <a:ext cx="0" cy="1061884"/>
          </a:xfrm>
          <a:prstGeom prst="line">
            <a:avLst/>
          </a:prstGeom>
          <a:ln w="38100"/>
        </p:spPr>
        <p:style>
          <a:lnRef idx="3">
            <a:schemeClr val="dk1"/>
          </a:lnRef>
          <a:fillRef idx="0">
            <a:schemeClr val="dk1"/>
          </a:fillRef>
          <a:effectRef idx="2">
            <a:schemeClr val="dk1"/>
          </a:effectRef>
          <a:fontRef idx="minor">
            <a:schemeClr val="tx1"/>
          </a:fontRef>
        </p:style>
      </p:cxnSp>
      <p:cxnSp>
        <p:nvCxnSpPr>
          <p:cNvPr id="7" name="Straight Connector 6">
            <a:extLst>
              <a:ext uri="{FF2B5EF4-FFF2-40B4-BE49-F238E27FC236}">
                <a16:creationId xmlns:a16="http://schemas.microsoft.com/office/drawing/2014/main" id="{401BEC47-2467-4CF3-81F0-0A030E9EDFFC}"/>
              </a:ext>
            </a:extLst>
          </p:cNvPr>
          <p:cNvCxnSpPr>
            <a:cxnSpLocks/>
          </p:cNvCxnSpPr>
          <p:nvPr/>
        </p:nvCxnSpPr>
        <p:spPr>
          <a:xfrm>
            <a:off x="2271252" y="2979174"/>
            <a:ext cx="1120877" cy="0"/>
          </a:xfrm>
          <a:prstGeom prst="line">
            <a:avLst/>
          </a:prstGeom>
          <a:ln w="38100"/>
        </p:spPr>
        <p:style>
          <a:lnRef idx="3">
            <a:schemeClr val="dk1"/>
          </a:lnRef>
          <a:fillRef idx="0">
            <a:schemeClr val="dk1"/>
          </a:fillRef>
          <a:effectRef idx="2">
            <a:schemeClr val="dk1"/>
          </a:effectRef>
          <a:fontRef idx="minor">
            <a:schemeClr val="tx1"/>
          </a:fontRef>
        </p:style>
      </p:cxnSp>
      <p:cxnSp>
        <p:nvCxnSpPr>
          <p:cNvPr id="10" name="Straight Connector 9">
            <a:extLst>
              <a:ext uri="{FF2B5EF4-FFF2-40B4-BE49-F238E27FC236}">
                <a16:creationId xmlns:a16="http://schemas.microsoft.com/office/drawing/2014/main" id="{18D7AC1A-BE48-47CA-B77E-C2AAA18D9818}"/>
              </a:ext>
            </a:extLst>
          </p:cNvPr>
          <p:cNvCxnSpPr>
            <a:cxnSpLocks/>
          </p:cNvCxnSpPr>
          <p:nvPr/>
        </p:nvCxnSpPr>
        <p:spPr>
          <a:xfrm>
            <a:off x="2271252" y="3414252"/>
            <a:ext cx="1120877" cy="0"/>
          </a:xfrm>
          <a:prstGeom prst="line">
            <a:avLst/>
          </a:prstGeom>
          <a:ln w="38100"/>
        </p:spPr>
        <p:style>
          <a:lnRef idx="3">
            <a:schemeClr val="dk1"/>
          </a:lnRef>
          <a:fillRef idx="0">
            <a:schemeClr val="dk1"/>
          </a:fillRef>
          <a:effectRef idx="2">
            <a:schemeClr val="dk1"/>
          </a:effectRef>
          <a:fontRef idx="minor">
            <a:schemeClr val="tx1"/>
          </a:fontRef>
        </p:style>
      </p:cxnSp>
      <p:sp>
        <p:nvSpPr>
          <p:cNvPr id="4" name="TextBox 3"/>
          <p:cNvSpPr txBox="1"/>
          <p:nvPr/>
        </p:nvSpPr>
        <p:spPr>
          <a:xfrm>
            <a:off x="5525037" y="2686076"/>
            <a:ext cx="3696236" cy="369332"/>
          </a:xfrm>
          <a:prstGeom prst="rect">
            <a:avLst/>
          </a:prstGeom>
          <a:noFill/>
        </p:spPr>
        <p:txBody>
          <a:bodyPr wrap="square" rtlCol="0">
            <a:spAutoFit/>
          </a:bodyPr>
          <a:lstStyle/>
          <a:p>
            <a:r>
              <a:rPr lang="en-US" dirty="0" smtClean="0"/>
              <a:t>Maximum number of winning lines</a:t>
            </a:r>
            <a:endParaRPr lang="en-US" dirty="0"/>
          </a:p>
        </p:txBody>
      </p:sp>
    </p:spTree>
    <p:extLst>
      <p:ext uri="{BB962C8B-B14F-4D97-AF65-F5344CB8AC3E}">
        <p14:creationId xmlns:p14="http://schemas.microsoft.com/office/powerpoint/2010/main" val="2872792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92468898-5A6E-4D55-85EC-308E785EE06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0C00881-63DB-47FE-B833-C2EAB7E43822}"/>
              </a:ext>
            </a:extLst>
          </p:cNvPr>
          <p:cNvSpPr>
            <a:spLocks noGrp="1"/>
          </p:cNvSpPr>
          <p:nvPr>
            <p:ph type="title"/>
          </p:nvPr>
        </p:nvSpPr>
        <p:spPr>
          <a:xfrm>
            <a:off x="429768" y="411480"/>
            <a:ext cx="6702552" cy="1106424"/>
          </a:xfrm>
          <a:prstGeom prst="ellipse">
            <a:avLst/>
          </a:prstGeom>
        </p:spPr>
        <p:txBody>
          <a:bodyPr>
            <a:normAutofit/>
          </a:bodyPr>
          <a:lstStyle/>
          <a:p>
            <a:r>
              <a:rPr lang="en-US" sz="3600" b="1" dirty="0">
                <a:solidFill>
                  <a:srgbClr val="0070C0"/>
                </a:solidFill>
              </a:rPr>
              <a:t>Problems in Hill Climbing</a:t>
            </a:r>
          </a:p>
        </p:txBody>
      </p:sp>
      <p:sp>
        <p:nvSpPr>
          <p:cNvPr id="27" name="Rectangle 26">
            <a:extLst>
              <a:ext uri="{FF2B5EF4-FFF2-40B4-BE49-F238E27FC236}">
                <a16:creationId xmlns:a16="http://schemas.microsoft.com/office/drawing/2014/main" id="{3E23A947-2D45-4208-AE2B-64948C87A3E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8458"/>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pic>
        <p:nvPicPr>
          <p:cNvPr id="5" name="Picture 4" descr="A picture containing object, ball, clock, player&#10;&#10;Description automatically generated">
            <a:extLst>
              <a:ext uri="{FF2B5EF4-FFF2-40B4-BE49-F238E27FC236}">
                <a16:creationId xmlns:a16="http://schemas.microsoft.com/office/drawing/2014/main" id="{DA1F7338-9674-41C1-8E23-A9696D25D06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3960" y="1313376"/>
            <a:ext cx="6702552" cy="2664263"/>
          </a:xfrm>
          <a:prstGeom prst="rect">
            <a:avLst/>
          </a:prstGeom>
        </p:spPr>
      </p:pic>
      <p:sp useBgFill="1">
        <p:nvSpPr>
          <p:cNvPr id="29" name="Rectangle 28">
            <a:extLst>
              <a:ext uri="{FF2B5EF4-FFF2-40B4-BE49-F238E27FC236}">
                <a16:creationId xmlns:a16="http://schemas.microsoft.com/office/drawing/2014/main" id="{E5BBB0F9-6A59-4D02-A9C7-A2D6516684C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43801" y="1721922"/>
            <a:ext cx="4218432" cy="4520560"/>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59AC1104-AB16-48B9-9464-71B66E33342F}"/>
              </a:ext>
            </a:extLst>
          </p:cNvPr>
          <p:cNvSpPr>
            <a:spLocks noGrp="1"/>
          </p:cNvSpPr>
          <p:nvPr>
            <p:ph idx="1"/>
          </p:nvPr>
        </p:nvSpPr>
        <p:spPr>
          <a:xfrm>
            <a:off x="7132320" y="2020824"/>
            <a:ext cx="4261529" cy="3959352"/>
          </a:xfrm>
        </p:spPr>
        <p:txBody>
          <a:bodyPr anchor="ctr">
            <a:normAutofit/>
          </a:bodyPr>
          <a:lstStyle/>
          <a:p>
            <a:r>
              <a:rPr lang="en-US" b="1" dirty="0"/>
              <a:t>1. Local Maximum:</a:t>
            </a:r>
            <a:r>
              <a:rPr lang="en-US" dirty="0"/>
              <a:t> A local maximum is a peak state in the landscape which is better than each of its neighboring states, but there is another state also present which is higher than the local maximum.</a:t>
            </a:r>
          </a:p>
        </p:txBody>
      </p:sp>
      <p:sp>
        <p:nvSpPr>
          <p:cNvPr id="6" name="TextBox 5">
            <a:extLst>
              <a:ext uri="{FF2B5EF4-FFF2-40B4-BE49-F238E27FC236}">
                <a16:creationId xmlns:a16="http://schemas.microsoft.com/office/drawing/2014/main" id="{217B78A9-CFE5-41E5-8F02-8289FB537686}"/>
              </a:ext>
            </a:extLst>
          </p:cNvPr>
          <p:cNvSpPr txBox="1"/>
          <p:nvPr/>
        </p:nvSpPr>
        <p:spPr>
          <a:xfrm>
            <a:off x="5200281" y="1256621"/>
            <a:ext cx="1932039" cy="369332"/>
          </a:xfrm>
          <a:prstGeom prst="rect">
            <a:avLst/>
          </a:prstGeom>
          <a:noFill/>
        </p:spPr>
        <p:txBody>
          <a:bodyPr wrap="square" rtlCol="0">
            <a:spAutoFit/>
          </a:bodyPr>
          <a:lstStyle/>
          <a:p>
            <a:r>
              <a:rPr lang="en-US" dirty="0">
                <a:solidFill>
                  <a:srgbClr val="00B050"/>
                </a:solidFill>
                <a:latin typeface="Sylfaen" panose="010A0502050306030303" pitchFamily="18" charset="0"/>
              </a:rPr>
              <a:t>Global maximum</a:t>
            </a:r>
          </a:p>
        </p:txBody>
      </p:sp>
      <p:sp>
        <p:nvSpPr>
          <p:cNvPr id="7" name="Oval 6">
            <a:extLst>
              <a:ext uri="{FF2B5EF4-FFF2-40B4-BE49-F238E27FC236}">
                <a16:creationId xmlns:a16="http://schemas.microsoft.com/office/drawing/2014/main" id="{B6BFBD72-EED0-4827-AF40-5E1AEB81EC5C}"/>
              </a:ext>
            </a:extLst>
          </p:cNvPr>
          <p:cNvSpPr/>
          <p:nvPr/>
        </p:nvSpPr>
        <p:spPr>
          <a:xfrm flipH="1">
            <a:off x="5044115" y="1378385"/>
            <a:ext cx="88490" cy="247568"/>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19" name="Content Placeholder 4" descr="A close up of text on a white background&#10;&#10;Description automatically generated">
            <a:extLst>
              <a:ext uri="{FF2B5EF4-FFF2-40B4-BE49-F238E27FC236}">
                <a16:creationId xmlns:a16="http://schemas.microsoft.com/office/drawing/2014/main" id="{43AE058E-2441-4263-8831-7793851CFF92}"/>
              </a:ext>
            </a:extLst>
          </p:cNvPr>
          <p:cNvPicPr>
            <a:picLocks noChangeAspect="1"/>
          </p:cNvPicPr>
          <p:nvPr/>
        </p:nvPicPr>
        <p:blipFill rotWithShape="1">
          <a:blip r:embed="rId3">
            <a:alphaModFix/>
            <a:extLst>
              <a:ext uri="{28A0092B-C50C-407E-A947-70E740481C1C}">
                <a14:useLocalDpi xmlns:a14="http://schemas.microsoft.com/office/drawing/2010/main" val="0"/>
              </a:ext>
            </a:extLst>
          </a:blip>
          <a:srcRect l="2277" t="30878" r="39615" b="9725"/>
          <a:stretch/>
        </p:blipFill>
        <p:spPr>
          <a:xfrm>
            <a:off x="1562192" y="4193737"/>
            <a:ext cx="4533808" cy="2664263"/>
          </a:xfrm>
          <a:prstGeom prst="rect">
            <a:avLst/>
          </a:prstGeom>
        </p:spPr>
      </p:pic>
      <p:sp>
        <p:nvSpPr>
          <p:cNvPr id="22" name="Rectangle 21">
            <a:extLst>
              <a:ext uri="{FF2B5EF4-FFF2-40B4-BE49-F238E27FC236}">
                <a16:creationId xmlns:a16="http://schemas.microsoft.com/office/drawing/2014/main" id="{84A4E1BA-5AAC-4512-97E9-BBEFA5A2B324}"/>
              </a:ext>
            </a:extLst>
          </p:cNvPr>
          <p:cNvSpPr/>
          <p:nvPr/>
        </p:nvSpPr>
        <p:spPr>
          <a:xfrm>
            <a:off x="5088360" y="4193737"/>
            <a:ext cx="988142" cy="884903"/>
          </a:xfrm>
          <a:prstGeom prst="rect">
            <a:avLst/>
          </a:prstGeom>
          <a:gradFill flip="none" rotWithShape="1">
            <a:gsLst>
              <a:gs pos="0">
                <a:srgbClr val="475284">
                  <a:shade val="30000"/>
                  <a:satMod val="115000"/>
                </a:srgbClr>
              </a:gs>
              <a:gs pos="50000">
                <a:srgbClr val="475284">
                  <a:shade val="67500"/>
                  <a:satMod val="115000"/>
                </a:srgbClr>
              </a:gs>
              <a:gs pos="100000">
                <a:srgbClr val="475284">
                  <a:shade val="100000"/>
                  <a:satMod val="115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799667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92468898-5A6E-4D55-85EC-308E785EE06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A80DACC-CF51-4E90-AD86-57DAFD500EC8}"/>
              </a:ext>
            </a:extLst>
          </p:cNvPr>
          <p:cNvSpPr>
            <a:spLocks noGrp="1"/>
          </p:cNvSpPr>
          <p:nvPr>
            <p:ph type="title"/>
          </p:nvPr>
        </p:nvSpPr>
        <p:spPr>
          <a:xfrm>
            <a:off x="429768" y="411480"/>
            <a:ext cx="11201400" cy="1106424"/>
          </a:xfrm>
        </p:spPr>
        <p:txBody>
          <a:bodyPr>
            <a:normAutofit/>
          </a:bodyPr>
          <a:lstStyle/>
          <a:p>
            <a:r>
              <a:rPr lang="en-US" sz="3600" b="1" dirty="0">
                <a:solidFill>
                  <a:srgbClr val="0070C0"/>
                </a:solidFill>
              </a:rPr>
              <a:t>Problems in Hill Climbing….</a:t>
            </a:r>
            <a:endParaRPr lang="en-US" sz="3600" dirty="0">
              <a:solidFill>
                <a:srgbClr val="0070C0"/>
              </a:solidFill>
            </a:endParaRPr>
          </a:p>
        </p:txBody>
      </p:sp>
      <p:sp>
        <p:nvSpPr>
          <p:cNvPr id="13" name="Rectangle 12">
            <a:extLst>
              <a:ext uri="{FF2B5EF4-FFF2-40B4-BE49-F238E27FC236}">
                <a16:creationId xmlns:a16="http://schemas.microsoft.com/office/drawing/2014/main" id="{3E23A947-2D45-4208-AE2B-64948C87A3E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8458"/>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pic>
        <p:nvPicPr>
          <p:cNvPr id="6" name="Picture 5" descr="A picture containing object, antenna&#10;&#10;Description automatically generated">
            <a:extLst>
              <a:ext uri="{FF2B5EF4-FFF2-40B4-BE49-F238E27FC236}">
                <a16:creationId xmlns:a16="http://schemas.microsoft.com/office/drawing/2014/main" id="{7C22223E-6719-444F-A5C1-6373BAA68EB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9768" y="2486322"/>
            <a:ext cx="6702552" cy="2982636"/>
          </a:xfrm>
          <a:prstGeom prst="rect">
            <a:avLst/>
          </a:prstGeom>
        </p:spPr>
      </p:pic>
      <p:sp useBgFill="1">
        <p:nvSpPr>
          <p:cNvPr id="15" name="Rectangle 14">
            <a:extLst>
              <a:ext uri="{FF2B5EF4-FFF2-40B4-BE49-F238E27FC236}">
                <a16:creationId xmlns:a16="http://schemas.microsoft.com/office/drawing/2014/main" id="{E5BBB0F9-6A59-4D02-A9C7-A2D6516684C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43801" y="1721922"/>
            <a:ext cx="4218432" cy="4520560"/>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28BBF9BA-2C89-488B-A009-EA1784FC2E3F}"/>
              </a:ext>
            </a:extLst>
          </p:cNvPr>
          <p:cNvSpPr>
            <a:spLocks noGrp="1"/>
          </p:cNvSpPr>
          <p:nvPr>
            <p:ph idx="1"/>
          </p:nvPr>
        </p:nvSpPr>
        <p:spPr>
          <a:xfrm>
            <a:off x="7551174" y="2020824"/>
            <a:ext cx="3842675" cy="3959352"/>
          </a:xfrm>
        </p:spPr>
        <p:txBody>
          <a:bodyPr anchor="ctr">
            <a:normAutofit lnSpcReduction="10000"/>
          </a:bodyPr>
          <a:lstStyle/>
          <a:p>
            <a:pPr marL="0" indent="0">
              <a:buNone/>
            </a:pPr>
            <a:r>
              <a:rPr lang="en-US" sz="2400" b="1" i="0" dirty="0">
                <a:effectLst/>
                <a:latin typeface="verdana" panose="020B0604030504040204" pitchFamily="34" charset="0"/>
              </a:rPr>
              <a:t>2 Plateau:</a:t>
            </a:r>
            <a:r>
              <a:rPr lang="en-US" sz="2400" b="0" i="0" dirty="0">
                <a:effectLst/>
                <a:latin typeface="verdana" panose="020B0604030504040204" pitchFamily="34" charset="0"/>
              </a:rPr>
              <a:t> A plateau is the flat area of the search space in which all the neighbor states of the current state contains the same value, because of this algorithm does not find any best direction to move. A hill-climbing search might be lost in the plateau area.</a:t>
            </a:r>
            <a:endParaRPr lang="en-US" sz="2400" dirty="0"/>
          </a:p>
          <a:p>
            <a:pPr marL="0" indent="0">
              <a:buNone/>
            </a:pPr>
            <a:endParaRPr lang="en-US" sz="1800" dirty="0"/>
          </a:p>
        </p:txBody>
      </p:sp>
    </p:spTree>
    <p:extLst>
      <p:ext uri="{BB962C8B-B14F-4D97-AF65-F5344CB8AC3E}">
        <p14:creationId xmlns:p14="http://schemas.microsoft.com/office/powerpoint/2010/main" val="263284115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111</TotalTime>
  <Words>543</Words>
  <Application>Microsoft Office PowerPoint</Application>
  <PresentationFormat>Widescreen</PresentationFormat>
  <Paragraphs>105</Paragraphs>
  <Slides>35</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35</vt:i4>
      </vt:variant>
    </vt:vector>
  </HeadingPairs>
  <TitlesOfParts>
    <vt:vector size="44" baseType="lpstr">
      <vt:lpstr>Arial</vt:lpstr>
      <vt:lpstr>Arial Black</vt:lpstr>
      <vt:lpstr>Arial Rounded MT Bold</vt:lpstr>
      <vt:lpstr>Calibri</vt:lpstr>
      <vt:lpstr>Calibri Light</vt:lpstr>
      <vt:lpstr>Gothic Uralic</vt:lpstr>
      <vt:lpstr>Sylfaen</vt:lpstr>
      <vt:lpstr>verdana</vt:lpstr>
      <vt:lpstr>Office Theme</vt:lpstr>
      <vt:lpstr>Artificial Intelligence  (CS-2002)</vt:lpstr>
      <vt:lpstr>Objectives of the Chapter</vt:lpstr>
      <vt:lpstr>Local Search</vt:lpstr>
      <vt:lpstr>Hill Climbing Algorithm (Local Search, Greedy Approach, No backtrack)</vt:lpstr>
      <vt:lpstr>Algorithm</vt:lpstr>
      <vt:lpstr>Example</vt:lpstr>
      <vt:lpstr>Example</vt:lpstr>
      <vt:lpstr>Problems in Hill Climbing</vt:lpstr>
      <vt:lpstr>Problems in Hill Climbing….</vt:lpstr>
      <vt:lpstr>Problems in Hill Climbing…</vt:lpstr>
      <vt:lpstr>Local Beam Search</vt:lpstr>
      <vt:lpstr>Simulated Annealing</vt:lpstr>
      <vt:lpstr>Genetic Algorithm</vt:lpstr>
      <vt:lpstr>Nature of Computer Mapping</vt:lpstr>
      <vt:lpstr>Computational Model</vt:lpstr>
      <vt:lpstr>Encoding</vt:lpstr>
      <vt:lpstr>Crossover</vt:lpstr>
      <vt:lpstr>Crossover</vt:lpstr>
      <vt:lpstr>Crossover</vt:lpstr>
      <vt:lpstr>Crossover</vt:lpstr>
      <vt:lpstr>PowerPoint Presentation</vt:lpstr>
      <vt:lpstr>Genetic Algorithm</vt:lpstr>
      <vt:lpstr>Fitness function</vt:lpstr>
      <vt:lpstr>Probability</vt:lpstr>
      <vt:lpstr>Reproduction</vt:lpstr>
      <vt:lpstr>Crossover</vt:lpstr>
      <vt:lpstr>Mutation</vt:lpstr>
      <vt:lpstr>Knapsack Problem</vt:lpstr>
      <vt:lpstr>PowerPoint Presentation</vt:lpstr>
      <vt:lpstr>PowerPoint Presentation</vt:lpstr>
      <vt:lpstr>PowerPoint Presentation</vt:lpstr>
      <vt:lpstr>PowerPoint Presentation</vt:lpstr>
      <vt:lpstr>PowerPoint Presentation</vt:lpstr>
      <vt:lpstr>PowerPoint Presentation</vt:lpstr>
      <vt:lpstr>Properties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Artificial Intelligence  (CS-401)</dc:title>
  <dc:creator>Saeeda</dc:creator>
  <cp:lastModifiedBy>Saeeda Kanwal</cp:lastModifiedBy>
  <cp:revision>16</cp:revision>
  <dcterms:created xsi:type="dcterms:W3CDTF">2020-02-17T19:02:34Z</dcterms:created>
  <dcterms:modified xsi:type="dcterms:W3CDTF">2022-03-03T04:04:31Z</dcterms:modified>
</cp:coreProperties>
</file>